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2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marL="0" algn="l" defTabSz="914400" rtl="0" eaLnBrk="1" latinLnBrk="0" hangingPunct="1">
              <a:defRPr sz="1100" kern="1200" smtClean="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151FB24-58B2-47BC-B314-2B446F337025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 marL="0" algn="r" defTabSz="914400" rtl="0" eaLnBrk="1" latinLnBrk="0" hangingPunct="1">
              <a:defRPr sz="1100" kern="1200" smtClean="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3307683-D8B3-40AF-AEC2-C80EA6C7D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E34F-4E80-4694-A979-D0D921E8D11C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B8BE5-0412-4FC0-977D-3B70E8C52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0DFB-CB64-4B8B-BE1D-5EDE0E5206EC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6AD7-DACF-44B0-96E9-ADAA9FDC3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68A5-1421-4135-9853-DDBD6432C675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67D8-E15E-4652-924A-E6FDFB472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0B60-8FD2-4010-ADFF-50C9876ECB0A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3D51-62A9-4785-9E5D-7D5A07A9D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7AE7-D9AA-4561-8332-488834E2EA2A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8CCF-48F2-4449-9BFF-F2EFF5D53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2886" y="380938"/>
              <a:ext cx="3657600" cy="47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6C24-8787-4ED4-A9C6-1F0D4047B000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050F4-6E9E-4A1B-90D1-0E15DAD7A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22986" y="380761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B435-5688-4310-8684-A22E143B735E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7F8F-0CF5-4035-A562-6FBAE422A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C3ED5-0588-4F54-8541-D2DC82C25C94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F321-C943-4EEF-80F7-E2D182C9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22807" y="380904"/>
              <a:ext cx="3657600" cy="4723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21FBE-816B-4BA5-B872-B8C92FCB7549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99CB-62D5-47D8-9BC2-70F2919CD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8AC9-BE4A-4D8A-A1A4-3EA41E712800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60ABF-0F6F-49F1-AF96-7CFE9F745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FD7F-3E34-4BBE-8356-D5B5DFCAC5B5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A864-3682-4D35-AC40-1B34716F3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EB1C9-5713-421B-9EA0-A6FF16CE58C5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4FAD-48C9-43B6-874C-0BA0F9FC9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sz="1100" smtClean="0">
                <a:latin typeface="Rockwell" pitchFamily="18" charset="0"/>
              </a:defRPr>
            </a:lvl1pPr>
          </a:lstStyle>
          <a:p>
            <a:pPr>
              <a:defRPr/>
            </a:pPr>
            <a:fld id="{3F0F2F38-CF9F-4629-AFBC-66B5B1B75734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3F47A37E-BB2D-4C24-9589-3A25B6703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C4BC3-2D5D-456A-8E95-6B9EE08A3E83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9AB7-4085-4ED6-9CD4-ABAC62449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CBD3-6A71-4C8C-88AB-290D663085D9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B7E6-BE34-413A-B48F-316EE6AC2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3326" y="380823"/>
              <a:ext cx="3657600" cy="472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59B0-89EC-4257-A1F8-5BAC72CA4CB1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67219-D85F-48B6-82C5-0B577B333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D0976-6BB8-4FFD-85B2-2F8D728E273D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5418-3DF9-478A-B5A1-8C339518D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8D27-37F4-4F2A-9251-27F75568C755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1524-FD39-4C8D-9FD0-ADF662D05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48C2-3CDD-4B14-BADF-313D2C1A53FC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CDDB-6C76-4B7E-911E-34472EF70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AFF391A8-93CE-4485-882B-1982A1734771}" type="datetimeFigureOut">
              <a:rPr lang="en-US"/>
              <a:pPr>
                <a:defRPr/>
              </a:pPr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200" smtClean="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>
              <a:defRPr/>
            </a:pPr>
            <a:fld id="{8F0AA7CB-CFAD-4071-9542-7FB557A81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83" r:id="rId4"/>
    <p:sldLayoutId id="2147483684" r:id="rId5"/>
    <p:sldLayoutId id="2147483685" r:id="rId6"/>
    <p:sldLayoutId id="2147483679" r:id="rId7"/>
    <p:sldLayoutId id="2147483686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9pPr>
    </p:titleStyle>
    <p:bodyStyle>
      <a:lvl1pPr marL="463550" indent="-463550" algn="l" rtl="0" fontAlgn="base">
        <a:spcBef>
          <a:spcPts val="2000"/>
        </a:spcBef>
        <a:spcAft>
          <a:spcPct val="0"/>
        </a:spcAft>
        <a:buSzPct val="90000"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ts val="600"/>
        </a:spcBef>
        <a:spcAft>
          <a:spcPct val="0"/>
        </a:spcAft>
        <a:buSzPct val="90000"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rtl="0" fontAlgn="base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rtl="0" fontAlgn="base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rtl="0" fontAlgn="base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outube.com/watch?v=fXIcwm1oqQw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igg.com/news/science/inside_the_living_body_digestive_system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schools/gcsebitesize/science/add_aqa_pre_2011/enzymes/digestionact.s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GA-qkQsASY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EZCsLw7EZ0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bcs.whfreeman.com/thelifewire/content/chp50/5002s.swf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bcs.whfreeman.com/thelifewire/content/chp50/5002001.html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belprize.org/educational/medicine/pavlov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525"/>
          </a:xfrm>
        </p:spPr>
        <p:txBody>
          <a:bodyPr/>
          <a:lstStyle/>
          <a:p>
            <a:r>
              <a:rPr lang="en-US" smtClean="0"/>
              <a:t>Human Physiology &amp; Digestive System</a:t>
            </a:r>
          </a:p>
        </p:txBody>
      </p:sp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>
          <a:xfrm>
            <a:off x="2209800" y="5056188"/>
            <a:ext cx="6477000" cy="11747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Biology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914400" y="350838"/>
            <a:ext cx="7313613" cy="61833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c.	Cartilage</a:t>
            </a:r>
            <a:endParaRPr lang="en-US" sz="3200" smtClean="0"/>
          </a:p>
          <a:p>
            <a:pPr marL="457200" lvl="1" indent="0">
              <a:buFontTx/>
              <a:buNone/>
            </a:pPr>
            <a:r>
              <a:rPr lang="en-US" sz="3200" b="1" smtClean="0"/>
              <a:t>i. Flexible matrix rich in protein and 	fibers</a:t>
            </a:r>
            <a:endParaRPr lang="en-US" sz="3200" smtClean="0"/>
          </a:p>
          <a:p>
            <a:pPr marL="457200" lvl="1" indent="0">
              <a:buFontTx/>
              <a:buNone/>
            </a:pPr>
            <a:r>
              <a:rPr lang="en-US" sz="3200" b="1" smtClean="0"/>
              <a:t>ii. e.g. nose, ears, vertebrae, ends of 	bones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d.	Bone</a:t>
            </a:r>
            <a:endParaRPr lang="en-US" sz="3200" smtClean="0"/>
          </a:p>
          <a:p>
            <a:pPr marL="457200" lvl="1" indent="0">
              <a:buFontTx/>
              <a:buNone/>
            </a:pPr>
            <a:r>
              <a:rPr lang="en-US" sz="3200" b="1" smtClean="0"/>
              <a:t>i. Rigid connective tissue</a:t>
            </a:r>
            <a:endParaRPr lang="en-US" sz="3200" smtClean="0"/>
          </a:p>
          <a:p>
            <a:pPr marL="457200" lvl="1" indent="0">
              <a:buFontTx/>
              <a:buNone/>
            </a:pPr>
            <a:r>
              <a:rPr lang="en-US" sz="3200" b="1" smtClean="0"/>
              <a:t>ii. Matrix of calcium salts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4175"/>
            <a:ext cx="7313613" cy="54070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e.	Blood</a:t>
            </a:r>
            <a:endParaRPr lang="en-US" sz="32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err="1"/>
              <a:t>i</a:t>
            </a:r>
            <a:r>
              <a:rPr lang="en-US" sz="3200" b="1" dirty="0"/>
              <a:t>. Matrix is liquid called </a:t>
            </a:r>
            <a:r>
              <a:rPr lang="en-US" sz="3200" b="1" dirty="0" smtClean="0"/>
              <a:t>plasma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2770" name="Picture 8" descr="skin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641475"/>
            <a:ext cx="78168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914400" y="236538"/>
            <a:ext cx="7313613" cy="868362"/>
          </a:xfrm>
        </p:spPr>
        <p:txBody>
          <a:bodyPr/>
          <a:lstStyle/>
          <a:p>
            <a:pPr algn="l"/>
            <a:r>
              <a:rPr lang="en-US" b="1" smtClean="0"/>
              <a:t>C.	Muscle Tissue</a:t>
            </a:r>
            <a:r>
              <a:rPr lang="en-US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01725"/>
            <a:ext cx="7313613" cy="40560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1.	Contracts for </a:t>
            </a:r>
            <a:r>
              <a:rPr lang="en-US" sz="3200" b="1" dirty="0"/>
              <a:t>movement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2</a:t>
            </a:r>
            <a:r>
              <a:rPr lang="en-US" sz="3200" b="1" dirty="0"/>
              <a:t>.	Composed of fibers made of actin </a:t>
            </a:r>
            <a:r>
              <a:rPr lang="en-US" sz="3200" b="1" dirty="0" smtClean="0"/>
              <a:t>	and </a:t>
            </a:r>
            <a:r>
              <a:rPr lang="en-US" sz="3200" b="1" dirty="0"/>
              <a:t>myosin proteins whose </a:t>
            </a:r>
            <a:r>
              <a:rPr lang="en-US" sz="3200" b="1" dirty="0" smtClean="0"/>
              <a:t>	interaction </a:t>
            </a:r>
            <a:r>
              <a:rPr lang="en-US" sz="3200" b="1" dirty="0"/>
              <a:t>is responsible for </a:t>
            </a:r>
            <a:r>
              <a:rPr lang="en-US" sz="3200" b="1" dirty="0" smtClean="0"/>
              <a:t>	movement</a:t>
            </a:r>
            <a:r>
              <a:rPr lang="en-US" sz="3200" b="1" dirty="0"/>
              <a:t>.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795" name="Picture 3" descr="skin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213" y="3379788"/>
            <a:ext cx="4151312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"/>
            <a:ext cx="7313613" cy="55245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600" b="1" dirty="0"/>
              <a:t>3.	Types</a:t>
            </a:r>
            <a:endParaRPr lang="en-US" sz="36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a</a:t>
            </a:r>
            <a:r>
              <a:rPr lang="en-US" sz="3200" b="1" dirty="0"/>
              <a:t>.	Skeletal muscle</a:t>
            </a:r>
            <a:endParaRPr lang="en-US" sz="3200" dirty="0"/>
          </a:p>
          <a:p>
            <a:pPr marL="914400" lvl="2" indent="0"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	</a:t>
            </a:r>
            <a:r>
              <a:rPr lang="en-US" sz="2800" b="1" dirty="0" err="1" smtClean="0"/>
              <a:t>i</a:t>
            </a:r>
            <a:r>
              <a:rPr lang="en-US" sz="2800" b="1" dirty="0"/>
              <a:t>.	Striated (alternating light and </a:t>
            </a:r>
            <a:r>
              <a:rPr lang="en-US" sz="2800" b="1" dirty="0" smtClean="0"/>
              <a:t>dark </a:t>
            </a:r>
            <a:r>
              <a:rPr lang="en-US" sz="2800" b="1" dirty="0"/>
              <a:t>	</a:t>
            </a:r>
            <a:r>
              <a:rPr lang="en-US" sz="2800" b="1" dirty="0" smtClean="0"/>
              <a:t>	bands</a:t>
            </a:r>
            <a:r>
              <a:rPr lang="en-US" sz="2800" b="1" dirty="0"/>
              <a:t>)</a:t>
            </a:r>
            <a:endParaRPr lang="en-US" sz="2800" dirty="0"/>
          </a:p>
          <a:p>
            <a:pPr marL="914400" lvl="2" indent="0" fontAlgn="auto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	ii.	Attached to bones and used for 		movement</a:t>
            </a:r>
            <a:endParaRPr lang="en-US" sz="2800" dirty="0" smtClean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000" b="1" dirty="0" smtClean="0"/>
              <a:t>		iii</a:t>
            </a:r>
            <a:r>
              <a:rPr lang="en-US" sz="3000" b="1" dirty="0"/>
              <a:t>.  </a:t>
            </a:r>
            <a:r>
              <a:rPr lang="en-US" sz="3000" b="1" dirty="0" smtClean="0"/>
              <a:t>	Voluntary </a:t>
            </a:r>
            <a:r>
              <a:rPr lang="en-US" sz="3000" b="1" dirty="0"/>
              <a:t>control</a:t>
            </a:r>
            <a:endParaRPr lang="en-US" sz="30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000" b="1" dirty="0" smtClean="0"/>
              <a:t>		iv</a:t>
            </a:r>
            <a:r>
              <a:rPr lang="en-US" sz="3000" b="1" dirty="0"/>
              <a:t>.	Can contract quickly and </a:t>
            </a:r>
            <a:r>
              <a:rPr lang="en-US" sz="3000" b="1" dirty="0" smtClean="0"/>
              <a:t>			strongly but </a:t>
            </a:r>
            <a:r>
              <a:rPr lang="en-US" sz="3000" b="1" dirty="0"/>
              <a:t>will fatigue in </a:t>
            </a:r>
            <a:r>
              <a:rPr lang="en-US" sz="3000" b="1" dirty="0" smtClean="0"/>
              <a:t>			time</a:t>
            </a:r>
            <a:endParaRPr lang="en-US" sz="30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68300"/>
            <a:ext cx="7313613" cy="54229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600" b="1" dirty="0"/>
              <a:t>b</a:t>
            </a:r>
            <a:r>
              <a:rPr lang="en-US" sz="3600" b="1" cap="all" dirty="0"/>
              <a:t>.	</a:t>
            </a:r>
            <a:r>
              <a:rPr lang="en-US" sz="3600" b="1" dirty="0"/>
              <a:t>Smooth muscle</a:t>
            </a:r>
            <a:endParaRPr lang="en-US" sz="36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000" b="1" dirty="0" smtClean="0"/>
              <a:t>	</a:t>
            </a:r>
            <a:r>
              <a:rPr lang="en-US" sz="3000" b="1" dirty="0" err="1" smtClean="0"/>
              <a:t>i</a:t>
            </a:r>
            <a:r>
              <a:rPr lang="en-US" sz="3000" b="1" dirty="0"/>
              <a:t>.	Non-striated</a:t>
            </a:r>
            <a:endParaRPr lang="en-US" sz="30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000" b="1" dirty="0" smtClean="0"/>
              <a:t>	ii</a:t>
            </a:r>
            <a:r>
              <a:rPr lang="en-US" sz="3000" b="1" dirty="0"/>
              <a:t>.	Involuntary control</a:t>
            </a:r>
            <a:endParaRPr lang="en-US" sz="30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000" b="1" dirty="0" smtClean="0"/>
              <a:t>	iii</a:t>
            </a:r>
            <a:r>
              <a:rPr lang="en-US" sz="3000" b="1" dirty="0"/>
              <a:t>.	Found in walls of internal organs </a:t>
            </a:r>
            <a:r>
              <a:rPr lang="en-US" sz="3000" b="1" dirty="0" smtClean="0"/>
              <a:t>		(</a:t>
            </a:r>
            <a:r>
              <a:rPr lang="en-US" sz="3000" b="1" dirty="0"/>
              <a:t>intestine, stomach, blood vessels)</a:t>
            </a:r>
            <a:endParaRPr lang="en-US" sz="30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000" b="1" dirty="0" smtClean="0"/>
              <a:t>	iv.</a:t>
            </a:r>
            <a:r>
              <a:rPr lang="en-US" sz="3000" b="1" dirty="0"/>
              <a:t>	Contracts more slowly, but </a:t>
            </a:r>
            <a:r>
              <a:rPr lang="en-US" sz="3000" b="1" dirty="0" smtClean="0"/>
              <a:t>can 		contract </a:t>
            </a:r>
            <a:r>
              <a:rPr lang="en-US" sz="3000" b="1" dirty="0"/>
              <a:t>over a longer period of </a:t>
            </a:r>
            <a:r>
              <a:rPr lang="en-US" sz="3000" b="1" dirty="0" smtClean="0"/>
              <a:t>		time</a:t>
            </a:r>
            <a:r>
              <a:rPr lang="en-US" sz="3000" b="1" dirty="0"/>
              <a:t>.</a:t>
            </a:r>
            <a:endParaRPr lang="en-US" sz="3000" dirty="0"/>
          </a:p>
          <a:p>
            <a:pPr fontAlgn="auto">
              <a:spcAft>
                <a:spcPts val="0"/>
              </a:spcAft>
              <a:defRPr/>
            </a:pPr>
            <a:endParaRPr lang="en-US" b="1" dirty="0"/>
          </a:p>
        </p:txBody>
      </p:sp>
      <p:pic>
        <p:nvPicPr>
          <p:cNvPr id="35842" name="Picture 3" descr="muscle-smooth-contract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938" y="4573588"/>
            <a:ext cx="55118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3363"/>
            <a:ext cx="7313613" cy="6400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600" b="1" dirty="0"/>
              <a:t>c.	Cardiac muscle</a:t>
            </a:r>
            <a:endParaRPr lang="en-US" sz="36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000" b="1" dirty="0" err="1"/>
              <a:t>i</a:t>
            </a:r>
            <a:r>
              <a:rPr lang="en-US" sz="3000" b="1" dirty="0"/>
              <a:t>.	Striated</a:t>
            </a:r>
            <a:endParaRPr lang="en-US" sz="30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000" b="1" dirty="0"/>
              <a:t>ii.	Involuntary</a:t>
            </a:r>
            <a:endParaRPr lang="en-US" sz="30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000" b="1" dirty="0"/>
              <a:t>iii.	Forms heart muscle</a:t>
            </a:r>
            <a:endParaRPr lang="en-US" sz="30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000" b="1" dirty="0"/>
              <a:t>iv.	Found only in the heart</a:t>
            </a:r>
            <a:endParaRPr lang="en-US" sz="30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000" b="1" dirty="0"/>
              <a:t>v.	Can contract quickly, and beats </a:t>
            </a:r>
            <a:r>
              <a:rPr lang="en-US" sz="3000" b="1" dirty="0" smtClean="0"/>
              <a:t>	your </a:t>
            </a:r>
            <a:r>
              <a:rPr lang="en-US" sz="3000" b="1" dirty="0"/>
              <a:t>whole life through</a:t>
            </a:r>
            <a:endParaRPr lang="en-US" sz="30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6866" name="Picture 3" descr="C0021262-Heart_muscle_fibres,_SEM-SP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3263" y="3944938"/>
            <a:ext cx="390842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smtClean="0"/>
              <a:t>D.	Nervous Tissue</a:t>
            </a:r>
            <a:r>
              <a:rPr lang="en-US" sz="360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1.	Responds to stimuli and transmits </a:t>
            </a:r>
            <a:r>
              <a:rPr lang="en-US" sz="3200" b="1" dirty="0" smtClean="0"/>
              <a:t>	impulses </a:t>
            </a:r>
            <a:r>
              <a:rPr lang="en-US" sz="3200" b="1" dirty="0"/>
              <a:t>from </a:t>
            </a:r>
            <a:r>
              <a:rPr lang="en-US" sz="3200" b="1" dirty="0" smtClean="0"/>
              <a:t>one </a:t>
            </a:r>
            <a:r>
              <a:rPr lang="en-US" sz="3200" b="1" dirty="0"/>
              <a:t>body part to </a:t>
            </a:r>
            <a:r>
              <a:rPr lang="en-US" sz="3200" b="1" dirty="0" smtClean="0"/>
              <a:t>	another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7891" name="Picture 3" descr="nervous tissu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909888"/>
            <a:ext cx="4883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3363"/>
            <a:ext cx="7313613" cy="620077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2.	Conduct electrical and chemical </a:t>
            </a:r>
            <a:r>
              <a:rPr lang="en-US" sz="3200" b="1" dirty="0" smtClean="0"/>
              <a:t>	messages </a:t>
            </a:r>
            <a:r>
              <a:rPr lang="en-US" sz="3200" b="1" dirty="0"/>
              <a:t>along </a:t>
            </a:r>
            <a:r>
              <a:rPr lang="en-US" sz="3200" b="1" dirty="0" smtClean="0"/>
              <a:t>special </a:t>
            </a:r>
            <a:r>
              <a:rPr lang="en-US" sz="3200" b="1" dirty="0"/>
              <a:t>cells called </a:t>
            </a:r>
            <a:r>
              <a:rPr lang="en-US" sz="3200" b="1" dirty="0" smtClean="0"/>
              <a:t>	neurons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a.	Composed of:</a:t>
            </a:r>
            <a:endParaRPr lang="en-US" sz="32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200" b="1" dirty="0" err="1"/>
              <a:t>i</a:t>
            </a:r>
            <a:r>
              <a:rPr lang="en-US" sz="3200" b="1" dirty="0"/>
              <a:t>.	Cell body</a:t>
            </a:r>
            <a:endParaRPr lang="en-US" sz="32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200" b="1" dirty="0"/>
              <a:t>ii.	Dendrites:  conduct messages to </a:t>
            </a:r>
            <a:r>
              <a:rPr lang="en-US" sz="3200" b="1" dirty="0" smtClean="0"/>
              <a:t>	cell </a:t>
            </a:r>
            <a:r>
              <a:rPr lang="en-US" sz="3200" b="1" dirty="0"/>
              <a:t>body </a:t>
            </a:r>
            <a:endParaRPr lang="en-US" sz="32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200" b="1" dirty="0"/>
              <a:t>iii.	Axon:  send messages away from </a:t>
            </a:r>
            <a:r>
              <a:rPr lang="en-US" sz="3200" b="1" dirty="0" smtClean="0"/>
              <a:t>	cell </a:t>
            </a:r>
            <a:r>
              <a:rPr lang="en-US" sz="3200" b="1" dirty="0"/>
              <a:t>body</a:t>
            </a:r>
            <a:endParaRPr lang="en-US" sz="32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200" b="1" dirty="0"/>
              <a:t>iv.	Axons and dendrites are nerve </a:t>
            </a:r>
            <a:r>
              <a:rPr lang="en-US" sz="3200" b="1" dirty="0" smtClean="0"/>
              <a:t>	fibers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b.	Bundles of nerve fibers are called </a:t>
            </a:r>
            <a:r>
              <a:rPr lang="en-US" sz="3200" b="1" dirty="0" smtClean="0"/>
              <a:t>	nerves</a:t>
            </a:r>
            <a:r>
              <a:rPr lang="en-US" sz="3200" b="1" dirty="0"/>
              <a:t>.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7488"/>
            <a:ext cx="7313613" cy="55737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3.	Nerves </a:t>
            </a:r>
            <a:r>
              <a:rPr lang="en-US" sz="3200" b="1" dirty="0"/>
              <a:t>conduct messages to and from </a:t>
            </a:r>
            <a:r>
              <a:rPr lang="en-US" sz="3200" b="1" dirty="0" smtClean="0"/>
              <a:t>	spinal </a:t>
            </a:r>
            <a:r>
              <a:rPr lang="en-US" sz="3200" b="1" dirty="0"/>
              <a:t>cord, brain, and sense organs </a:t>
            </a:r>
            <a:r>
              <a:rPr lang="en-US" sz="3200" b="1" dirty="0" smtClean="0"/>
              <a:t>	to </a:t>
            </a:r>
            <a:r>
              <a:rPr lang="en-US" sz="3200" b="1" dirty="0"/>
              <a:t>register sensation and trigger </a:t>
            </a:r>
            <a:r>
              <a:rPr lang="en-US" sz="3200" b="1" dirty="0" smtClean="0"/>
              <a:t>	muscle </a:t>
            </a:r>
            <a:r>
              <a:rPr lang="en-US" sz="3200" b="1" dirty="0"/>
              <a:t>movement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4</a:t>
            </a:r>
            <a:r>
              <a:rPr lang="en-US" sz="3200" b="1" dirty="0"/>
              <a:t>.	Glial cells surround nerve cells</a:t>
            </a:r>
            <a:endParaRPr lang="en-US" sz="32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000" b="1" dirty="0"/>
              <a:t>a.	Help to support, protect, and </a:t>
            </a:r>
            <a:r>
              <a:rPr lang="en-US" sz="3000" b="1" dirty="0" smtClean="0"/>
              <a:t>	nourish </a:t>
            </a:r>
            <a:r>
              <a:rPr lang="en-US" sz="3000" b="1" dirty="0"/>
              <a:t>nerve cells</a:t>
            </a:r>
            <a:endParaRPr lang="en-US" sz="30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000" b="1" dirty="0"/>
              <a:t>b.	Provide nutrients to the neurons </a:t>
            </a:r>
            <a:r>
              <a:rPr lang="en-US" sz="3000" b="1" dirty="0" smtClean="0"/>
              <a:t>	and </a:t>
            </a:r>
            <a:r>
              <a:rPr lang="en-US" sz="3000" b="1" dirty="0"/>
              <a:t>help keep the tissue free of </a:t>
            </a:r>
            <a:r>
              <a:rPr lang="en-US" sz="3000" b="1" dirty="0" smtClean="0"/>
              <a:t>	debris</a:t>
            </a:r>
            <a:endParaRPr lang="en-US" sz="30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914400" y="69850"/>
            <a:ext cx="7313613" cy="698500"/>
          </a:xfrm>
        </p:spPr>
        <p:txBody>
          <a:bodyPr/>
          <a:lstStyle/>
          <a:p>
            <a:pPr algn="l"/>
            <a:r>
              <a:rPr lang="en-US" sz="3600" b="1" smtClean="0"/>
              <a:t>E.	Glands</a:t>
            </a:r>
            <a:r>
              <a:rPr lang="en-US" sz="360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8350"/>
            <a:ext cx="7313613" cy="50228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1.	 A single cell, or a collection of cells </a:t>
            </a:r>
            <a:r>
              <a:rPr lang="en-US" sz="3200" b="1" dirty="0" smtClean="0"/>
              <a:t>	that </a:t>
            </a:r>
            <a:r>
              <a:rPr lang="en-US" sz="3200" b="1" dirty="0"/>
              <a:t>secrete something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0963" name="Picture 3" descr="glan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95463"/>
            <a:ext cx="7916863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I.	</a:t>
            </a:r>
            <a:r>
              <a:rPr lang="en-US" b="1" u="sng" smtClean="0"/>
              <a:t>Human Organization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A.	Human </a:t>
            </a:r>
            <a:r>
              <a:rPr lang="en-US" sz="3200" b="1" dirty="0"/>
              <a:t>body has several levels of </a:t>
            </a:r>
            <a:r>
              <a:rPr lang="en-US" sz="3200" b="1" dirty="0" smtClean="0"/>
              <a:t>	organization</a:t>
            </a:r>
            <a:r>
              <a:rPr lang="en-US" sz="3200" b="1" dirty="0"/>
              <a:t>: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1</a:t>
            </a:r>
            <a:r>
              <a:rPr lang="en-US" sz="3200" b="1" dirty="0"/>
              <a:t>.	Cells of the same type joined </a:t>
            </a:r>
            <a:r>
              <a:rPr lang="en-US" sz="3200" b="1" dirty="0" smtClean="0"/>
              <a:t>			together </a:t>
            </a:r>
            <a:r>
              <a:rPr lang="en-US" sz="3200" b="1" dirty="0"/>
              <a:t>are called TISSUES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2</a:t>
            </a:r>
            <a:r>
              <a:rPr lang="en-US" sz="3200" b="1" dirty="0"/>
              <a:t>.	Different Tissues are joined </a:t>
            </a:r>
            <a:r>
              <a:rPr lang="en-US" sz="3200" b="1" dirty="0" smtClean="0"/>
              <a:t>			together </a:t>
            </a:r>
            <a:r>
              <a:rPr lang="en-US" sz="3200" b="1" dirty="0"/>
              <a:t>to form ORGANS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3</a:t>
            </a:r>
            <a:r>
              <a:rPr lang="en-US" sz="3200" b="1" dirty="0"/>
              <a:t>.	Various organs are arranged into </a:t>
            </a:r>
            <a:r>
              <a:rPr lang="en-US" sz="3200" b="1" dirty="0" smtClean="0"/>
              <a:t>		an </a:t>
            </a:r>
            <a:r>
              <a:rPr lang="en-US" sz="3200" b="1" dirty="0"/>
              <a:t>ORGAN SYSTEM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4163"/>
            <a:ext cx="7313613" cy="61166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2.	Types</a:t>
            </a:r>
            <a:endParaRPr lang="en-US" sz="32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000" b="1" dirty="0"/>
              <a:t>a.	Exocrine glands</a:t>
            </a:r>
            <a:endParaRPr lang="en-US" sz="3000" dirty="0"/>
          </a:p>
          <a:p>
            <a:pPr lvl="2" fontAlgn="auto">
              <a:spcAft>
                <a:spcPts val="0"/>
              </a:spcAft>
              <a:defRPr/>
            </a:pPr>
            <a:r>
              <a:rPr lang="en-US" sz="2800" b="1" dirty="0" err="1"/>
              <a:t>i</a:t>
            </a:r>
            <a:r>
              <a:rPr lang="en-US" sz="2800" b="1" dirty="0"/>
              <a:t>.	Secrete into ducts</a:t>
            </a:r>
            <a:endParaRPr lang="en-US" sz="2800" dirty="0"/>
          </a:p>
          <a:p>
            <a:pPr lvl="2" fontAlgn="auto">
              <a:spcAft>
                <a:spcPts val="0"/>
              </a:spcAft>
              <a:defRPr/>
            </a:pPr>
            <a:r>
              <a:rPr lang="en-US" sz="2800" b="1" dirty="0"/>
              <a:t>ii.	e.g. gall bladder is an exocrine gland </a:t>
            </a:r>
            <a:r>
              <a:rPr lang="en-US" sz="2800" b="1" dirty="0" smtClean="0"/>
              <a:t>	because </a:t>
            </a:r>
            <a:r>
              <a:rPr lang="en-US" sz="2800" b="1" dirty="0"/>
              <a:t>it secretes bile in a duct</a:t>
            </a:r>
            <a:endParaRPr lang="en-US" sz="2800" dirty="0"/>
          </a:p>
          <a:p>
            <a:pPr lvl="2" fontAlgn="auto">
              <a:spcAft>
                <a:spcPts val="0"/>
              </a:spcAft>
              <a:defRPr/>
            </a:pPr>
            <a:r>
              <a:rPr lang="en-US" sz="2800" b="1" dirty="0"/>
              <a:t>iii.	e.g. sweat glands are exocrine glands</a:t>
            </a: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986" name="Picture 3" descr="swe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350" y="3354388"/>
            <a:ext cx="4919663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"/>
            <a:ext cx="3930650" cy="6100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b.	Endocrine </a:t>
            </a:r>
            <a:r>
              <a:rPr lang="en-US" sz="3200" b="1" dirty="0" smtClean="0"/>
              <a:t>	glands</a:t>
            </a:r>
            <a:endParaRPr lang="en-US" sz="32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000" b="1" dirty="0" err="1" smtClean="0"/>
              <a:t>i</a:t>
            </a:r>
            <a:r>
              <a:rPr lang="en-US" sz="3000" b="1" dirty="0" smtClean="0"/>
              <a:t>.	Secrete 	chemicals 	(</a:t>
            </a:r>
            <a:r>
              <a:rPr lang="en-US" sz="3000" b="1" dirty="0"/>
              <a:t>especially </a:t>
            </a:r>
            <a:r>
              <a:rPr lang="en-US" sz="3000" b="1" dirty="0" smtClean="0"/>
              <a:t>	hormones</a:t>
            </a:r>
            <a:r>
              <a:rPr lang="en-US" sz="3000" b="1" dirty="0"/>
              <a:t>) </a:t>
            </a:r>
            <a:r>
              <a:rPr lang="en-US" sz="3000" b="1" dirty="0" smtClean="0"/>
              <a:t>	into 	bloodstream </a:t>
            </a:r>
            <a:endParaRPr lang="en-US" sz="30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000" b="1" dirty="0"/>
              <a:t>ii.	e.g. </a:t>
            </a:r>
            <a:r>
              <a:rPr lang="en-US" sz="3000" b="1" dirty="0" smtClean="0"/>
              <a:t>pancreas 	secretes 	insulin </a:t>
            </a:r>
            <a:r>
              <a:rPr lang="en-US" sz="3000" b="1" dirty="0"/>
              <a:t>into </a:t>
            </a:r>
            <a:r>
              <a:rPr lang="en-US" sz="3000" b="1" dirty="0" smtClean="0"/>
              <a:t>	the </a:t>
            </a:r>
            <a:r>
              <a:rPr lang="en-US" sz="3000" b="1" dirty="0"/>
              <a:t>blood</a:t>
            </a:r>
            <a:endParaRPr lang="en-US" sz="30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3010" name="Picture 3" descr="gland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0" y="266700"/>
            <a:ext cx="399097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0025"/>
            <a:ext cx="7313613" cy="112077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cap="all" dirty="0" err="1"/>
              <a:t>III.</a:t>
            </a:r>
            <a:r>
              <a:rPr lang="en-US" b="1" u="sng" dirty="0" err="1"/>
              <a:t>Organs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03313"/>
            <a:ext cx="7313613" cy="46878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cap="all" dirty="0"/>
              <a:t>A.	</a:t>
            </a:r>
            <a:r>
              <a:rPr lang="en-US" sz="3200" b="1" dirty="0"/>
              <a:t>Tissues working together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B</a:t>
            </a:r>
            <a:r>
              <a:rPr lang="en-US" sz="3200" b="1" dirty="0"/>
              <a:t>.	Organs are made up of one or more </a:t>
            </a:r>
            <a:r>
              <a:rPr lang="en-US" sz="3200" b="1" dirty="0" smtClean="0"/>
              <a:t>	types </a:t>
            </a:r>
            <a:r>
              <a:rPr lang="en-US" sz="3200" b="1" dirty="0"/>
              <a:t>of tissues (usually more)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C.	Each located in specific location, with </a:t>
            </a:r>
            <a:r>
              <a:rPr lang="en-US" sz="3200" b="1" dirty="0" smtClean="0"/>
              <a:t>	specific </a:t>
            </a:r>
            <a:r>
              <a:rPr lang="en-US" sz="3200" b="1" dirty="0"/>
              <a:t>functions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4035" name="Picture 3" descr="orga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3175" y="3773488"/>
            <a:ext cx="385603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14400" y="133350"/>
            <a:ext cx="7313613" cy="619125"/>
          </a:xfrm>
        </p:spPr>
        <p:txBody>
          <a:bodyPr/>
          <a:lstStyle/>
          <a:p>
            <a:pPr algn="l"/>
            <a:r>
              <a:rPr lang="en-US" sz="3200" b="1" smtClean="0"/>
              <a:t>D.	Human Organ Systems Overview: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7525" y="752475"/>
          <a:ext cx="8388350" cy="56816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94307"/>
                <a:gridCol w="4194307"/>
              </a:tblGrid>
              <a:tr h="816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Digestive</a:t>
                      </a:r>
                      <a:endParaRPr lang="en-US" sz="2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convert food to usable nutrients</a:t>
                      </a:r>
                      <a:endParaRPr lang="en-US" sz="2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Circulatory</a:t>
                      </a:r>
                      <a:endParaRPr lang="en-US" sz="20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transport of necessary molecules to cells</a:t>
                      </a:r>
                      <a:endParaRPr lang="en-US" sz="20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Immune</a:t>
                      </a:r>
                      <a:endParaRPr lang="en-US" sz="20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defense against invading pathogens</a:t>
                      </a:r>
                      <a:endParaRPr lang="en-US" sz="20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Respiratory</a:t>
                      </a:r>
                      <a:endParaRPr lang="en-US" sz="20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gas exchange</a:t>
                      </a:r>
                      <a:endParaRPr lang="en-US" sz="20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Excretory</a:t>
                      </a:r>
                      <a:endParaRPr lang="en-US" sz="20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gets rid of metabolic wastes</a:t>
                      </a:r>
                      <a:endParaRPr lang="en-US" sz="20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6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Nervous &amp; Sensory</a:t>
                      </a:r>
                      <a:endParaRPr lang="en-US" sz="20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regulation and control, response to stimuli, processing information</a:t>
                      </a:r>
                      <a:endParaRPr lang="en-US" sz="20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Muscular &amp; Skeletal</a:t>
                      </a:r>
                      <a:endParaRPr lang="en-US" sz="20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support and movement</a:t>
                      </a:r>
                      <a:endParaRPr lang="en-US" sz="20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2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Hormonal</a:t>
                      </a:r>
                      <a:endParaRPr lang="en-US" sz="20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regulation of internal environment, development</a:t>
                      </a:r>
                      <a:endParaRPr lang="en-US" sz="20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Reproductive</a:t>
                      </a:r>
                      <a:endParaRPr lang="en-US" sz="20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producing offspring</a:t>
                      </a:r>
                      <a:endParaRPr lang="en-US" sz="20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914400" y="233363"/>
            <a:ext cx="7313613" cy="62166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E.	Many internal organ systems enclosed 	within coelom, a cavity within the 	body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F.	Organ systems contribute to 	maintaining a stable internal 	environment (homeostasis)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G.	e.g. Temperature, pH, [glucose], 	blood pressure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914400" y="166688"/>
            <a:ext cx="7313613" cy="769937"/>
          </a:xfrm>
        </p:spPr>
        <p:txBody>
          <a:bodyPr/>
          <a:lstStyle/>
          <a:p>
            <a:pPr algn="l"/>
            <a:r>
              <a:rPr lang="en-US" b="1" smtClean="0"/>
              <a:t>IV.	</a:t>
            </a:r>
            <a:r>
              <a:rPr lang="en-US" b="1" u="sng" smtClean="0"/>
              <a:t>Skin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4196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A.	An example of an </a:t>
            </a:r>
            <a:r>
              <a:rPr lang="en-US" sz="3200" b="1" dirty="0" smtClean="0"/>
              <a:t>organ </a:t>
            </a:r>
            <a:r>
              <a:rPr lang="en-US" sz="3200" b="1" dirty="0" smtClean="0">
                <a:hlinkClick r:id="rId2"/>
              </a:rPr>
              <a:t>VIDEO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7107" name="Picture 3" descr="skin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032000"/>
            <a:ext cx="42672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7488"/>
            <a:ext cx="7313613" cy="63341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1.	Largest organ and has several tissue </a:t>
            </a:r>
            <a:r>
              <a:rPr lang="en-US" sz="3200" b="1" dirty="0" smtClean="0"/>
              <a:t>	layers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2.	Skin covers body surfaces, gives 	protection from water loss and 	invasion by microorganisms, contains 	sense organs, helps to regulate body 	temperature  </a:t>
            </a:r>
            <a:endParaRPr lang="en-US" sz="3200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8130" name="Picture 3" descr="skin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900" y="3935413"/>
            <a:ext cx="50434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6688"/>
            <a:ext cx="7313613" cy="64516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3.	Skin </a:t>
            </a:r>
            <a:r>
              <a:rPr lang="en-US" sz="3200" b="1" dirty="0"/>
              <a:t>is made up of three layers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500" b="1" dirty="0" smtClean="0"/>
              <a:t>a</a:t>
            </a:r>
            <a:r>
              <a:rPr lang="en-US" sz="3500" b="1" dirty="0"/>
              <a:t>.	Epidermis</a:t>
            </a:r>
            <a:endParaRPr lang="en-US" sz="35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</a:t>
            </a:r>
            <a:r>
              <a:rPr lang="en-US" sz="3200" b="1" dirty="0" err="1" smtClean="0"/>
              <a:t>i</a:t>
            </a:r>
            <a:r>
              <a:rPr lang="en-US" sz="3200" b="1" dirty="0"/>
              <a:t>.	Outer layer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ii</a:t>
            </a:r>
            <a:r>
              <a:rPr lang="en-US" sz="3200" b="1" dirty="0"/>
              <a:t>.	Composed of stratified </a:t>
            </a:r>
            <a:r>
              <a:rPr lang="en-US" sz="3200" b="1" dirty="0" smtClean="0"/>
              <a:t>				squamous epithelial </a:t>
            </a:r>
            <a:r>
              <a:rPr lang="en-US" sz="3200" b="1" dirty="0"/>
              <a:t>cells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iii</a:t>
            </a:r>
            <a:r>
              <a:rPr lang="en-US" sz="3200" b="1" dirty="0"/>
              <a:t>.	Basal cells at base of this </a:t>
            </a:r>
            <a:r>
              <a:rPr lang="en-US" sz="3200" b="1" dirty="0" smtClean="0"/>
              <a:t>			layer </a:t>
            </a:r>
            <a:r>
              <a:rPr lang="en-US" sz="3200" b="1" dirty="0"/>
              <a:t>produce new cells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iv</a:t>
            </a:r>
            <a:r>
              <a:rPr lang="en-US" sz="3200" b="1" dirty="0"/>
              <a:t>.	Pigment cells (melanocytes) </a:t>
            </a:r>
            <a:r>
              <a:rPr lang="en-US" sz="3200" b="1" dirty="0" smtClean="0"/>
              <a:t>here 		produce </a:t>
            </a:r>
            <a:r>
              <a:rPr lang="en-US" sz="3200" b="1" dirty="0"/>
              <a:t>melanin, </a:t>
            </a:r>
            <a:r>
              <a:rPr lang="en-US" sz="3200" b="1" dirty="0" smtClean="0"/>
              <a:t>responsible </a:t>
            </a:r>
            <a:r>
              <a:rPr lang="en-US" sz="3200" b="1" dirty="0"/>
              <a:t>for </a:t>
            </a:r>
            <a:r>
              <a:rPr lang="en-US" sz="3200" b="1" dirty="0" smtClean="0"/>
              <a:t>		skin </a:t>
            </a:r>
            <a:r>
              <a:rPr lang="en-US" sz="3200" b="1" dirty="0" err="1"/>
              <a:t>colour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v</a:t>
            </a:r>
            <a:r>
              <a:rPr lang="en-US" sz="3200" b="1" dirty="0"/>
              <a:t>.	Keratin protein hardens skin </a:t>
            </a:r>
            <a:r>
              <a:rPr lang="en-US" sz="3200" b="1" dirty="0" smtClean="0"/>
              <a:t>		cells</a:t>
            </a:r>
            <a:r>
              <a:rPr lang="en-US" sz="3200" b="1" dirty="0"/>
              <a:t>.  (Hair &amp; nails are made of </a:t>
            </a:r>
            <a:r>
              <a:rPr lang="en-US" sz="3200" b="1" dirty="0" smtClean="0"/>
              <a:t>		tightly </a:t>
            </a:r>
            <a:r>
              <a:rPr lang="en-US" sz="3200" b="1" dirty="0"/>
              <a:t>packed keratinized cells)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1"/>
          </p:nvPr>
        </p:nvSpPr>
        <p:spPr>
          <a:xfrm>
            <a:off x="914400" y="150813"/>
            <a:ext cx="7313613" cy="64341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b.	Dermis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i.	Middle layer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ii.	Loose connective tissue with 		many elastic fibers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iii.	Sweat glands, nerve endings, 		blood vessels, and hair follicles 		located here</a:t>
            </a:r>
          </a:p>
          <a:p>
            <a:pPr marL="0" indent="0">
              <a:buFontTx/>
              <a:buNone/>
            </a:pPr>
            <a:endParaRPr lang="en-US" sz="3200" smtClean="0"/>
          </a:p>
        </p:txBody>
      </p:sp>
      <p:pic>
        <p:nvPicPr>
          <p:cNvPr id="50178" name="Picture 3" descr="Normal_Epidermis_and_Dermis_with_Intradermal_Nevus_10x-cropp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138" y="4365625"/>
            <a:ext cx="66802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1"/>
          </p:nvPr>
        </p:nvSpPr>
        <p:spPr>
          <a:xfrm>
            <a:off x="914400" y="334963"/>
            <a:ext cx="7313613" cy="629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c.	Subcutaneous Layer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i.	Bottom layer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ii.	Loose connective tissue 			containing adipose cells (fat)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51202" name="Picture 3" descr="skin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825" y="2914650"/>
            <a:ext cx="4838700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II.	</a:t>
            </a:r>
            <a:r>
              <a:rPr lang="en-US" b="1" u="sng" smtClean="0"/>
              <a:t>Tissues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FontTx/>
              <a:buAutoNum type="alphaUcPeriod"/>
              <a:defRPr/>
            </a:pPr>
            <a:r>
              <a:rPr lang="en-US" sz="3200" b="1" dirty="0" smtClean="0"/>
              <a:t>Epithelial</a:t>
            </a:r>
          </a:p>
          <a:p>
            <a:pPr marL="514350" indent="-514350" fontAlgn="auto">
              <a:spcAft>
                <a:spcPts val="0"/>
              </a:spcAft>
              <a:buFontTx/>
              <a:buAutoNum type="alphaUcPeriod"/>
              <a:defRPr/>
            </a:pPr>
            <a:endParaRPr lang="en-US" sz="3200" b="1" dirty="0"/>
          </a:p>
          <a:p>
            <a:pPr marL="514350" indent="-514350" fontAlgn="auto">
              <a:spcAft>
                <a:spcPts val="0"/>
              </a:spcAft>
              <a:buFontTx/>
              <a:buAutoNum type="alphaUcPeriod"/>
              <a:defRPr/>
            </a:pPr>
            <a:endParaRPr lang="en-US" sz="3200" dirty="0" smtClean="0"/>
          </a:p>
          <a:p>
            <a:pPr marL="514350" indent="-514350" fontAlgn="auto">
              <a:spcAft>
                <a:spcPts val="0"/>
              </a:spcAft>
              <a:buFontTx/>
              <a:buAutoNum type="alphaUcPeriod"/>
              <a:defRPr/>
            </a:pP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1.	Covers body, lines cavities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2.	Covers entire body surface and most of </a:t>
            </a:r>
            <a:r>
              <a:rPr lang="en-US" sz="3200" b="1" dirty="0" smtClean="0"/>
              <a:t>	the </a:t>
            </a:r>
            <a:r>
              <a:rPr lang="en-US" sz="3200" b="1" dirty="0"/>
              <a:t>body's inner cavities.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4579" name="Picture 3" descr="index_clip_image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3050" y="254000"/>
            <a:ext cx="4800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914400" y="219075"/>
            <a:ext cx="7313613" cy="868363"/>
          </a:xfrm>
        </p:spPr>
        <p:txBody>
          <a:bodyPr/>
          <a:lstStyle/>
          <a:p>
            <a:r>
              <a:rPr lang="en-US" smtClean="0"/>
              <a:t>Digestive System</a:t>
            </a:r>
          </a:p>
        </p:txBody>
      </p:sp>
      <p:pic>
        <p:nvPicPr>
          <p:cNvPr id="52226" name="Content Placeholder 3" descr="guts1.jpg"/>
          <p:cNvPicPr>
            <a:picLocks noGrp="1" noChangeAspect="1"/>
          </p:cNvPicPr>
          <p:nvPr>
            <p:ph idx="1"/>
          </p:nvPr>
        </p:nvPicPr>
        <p:blipFill>
          <a:blip r:embed="rId2"/>
          <a:srcRect t="16849" b="16849"/>
          <a:stretch>
            <a:fillRect/>
          </a:stretch>
        </p:blipFill>
        <p:spPr>
          <a:xfrm>
            <a:off x="1098550" y="1087438"/>
            <a:ext cx="6704013" cy="4311650"/>
          </a:xfrm>
        </p:spPr>
      </p:pic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1843088" y="5581650"/>
            <a:ext cx="5249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Goudy Old Style" pitchFamily="18" charset="0"/>
                <a:hlinkClick r:id="rId3"/>
              </a:rPr>
              <a:t>VIDEO</a:t>
            </a:r>
            <a:r>
              <a:rPr lang="en-US" sz="3200">
                <a:latin typeface="Goudy Old Style" pitchFamily="18" charset="0"/>
              </a:rPr>
              <a:t> Inside the Living Body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549275"/>
          </a:xfrm>
        </p:spPr>
        <p:txBody>
          <a:bodyPr/>
          <a:lstStyle/>
          <a:p>
            <a:r>
              <a:rPr lang="en-US" sz="3200" b="1" smtClean="0"/>
              <a:t>II.  </a:t>
            </a:r>
            <a:r>
              <a:rPr lang="en-US" sz="3200" b="1" u="sng" smtClean="0"/>
              <a:t>Location of Parts and Function</a:t>
            </a:r>
            <a:r>
              <a:rPr lang="en-US" sz="3200" b="1" smtClean="0"/>
              <a:t>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29670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0038" y="635000"/>
          <a:ext cx="8656637" cy="5892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4430"/>
                <a:gridCol w="2633350"/>
                <a:gridCol w="5457480"/>
              </a:tblGrid>
              <a:tr h="425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oral cavity (mouth)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physical digestion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pharynx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common passage for digestion and respiration systems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tongue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tasting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positions food for </a:t>
                      </a:r>
                      <a:r>
                        <a:rPr lang="en-US" sz="22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‘toothwork’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teeth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physical digestion of food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salivary glands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lubricate bolus, begin starch chemical digestion (salivary amylase)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epiglottis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direct food ball into esophagus and not into trachea </a:t>
                      </a:r>
                      <a:r>
                        <a:rPr lang="en-US" sz="18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(the “wrong way”)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esophagus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tube through which food passes into stomach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stomach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physical digestion (churns) and chemical digestion (protein)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6700" y="0"/>
          <a:ext cx="8656638" cy="68357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54222"/>
                <a:gridCol w="1668583"/>
                <a:gridCol w="6232457"/>
              </a:tblGrid>
              <a:tr h="757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cardiac sphincter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muscular ring acts as valve to contain food in stomach (top)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duodenum 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07645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(top)1</a:t>
                      </a:r>
                      <a:r>
                        <a:rPr lang="en-US" sz="2400" b="1" baseline="3000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 15 cm of sm. intestine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6035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bile duct, pancreatic duct enter here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pyloric sphincter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muscular ring; acts as valve to contain food in stomach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small intestine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chemical digestion of all foods, absorption of monomers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liver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produces </a:t>
                      </a:r>
                      <a:r>
                        <a:rPr lang="en-US" sz="2400" b="1" dirty="0" smtClean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bile</a:t>
                      </a:r>
                      <a:r>
                        <a:rPr lang="en-US" sz="2400" b="1" baseline="0" dirty="0" smtClean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 and maintains </a:t>
                      </a:r>
                      <a:r>
                        <a:rPr lang="en-US" sz="2400" b="1" dirty="0" smtClean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blood glucose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gall bladder 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stores bile (</a:t>
                      </a: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  <a:sym typeface="Wingdings"/>
                        </a:rPr>
                        <a:t></a:t>
                      </a: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emulsifies fats)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pancreas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neutralizes pH (NaHCO</a:t>
                      </a:r>
                      <a:r>
                        <a:rPr lang="en-US" sz="2400" b="1" baseline="-2500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), secretes several enzymes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large </a:t>
                      </a:r>
                      <a:r>
                        <a:rPr lang="en-US" sz="2400" b="1" dirty="0" smtClean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intestine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absorption of H</a:t>
                      </a:r>
                      <a:r>
                        <a:rPr lang="en-US" sz="2400" b="1" baseline="-2500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O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cultures </a:t>
                      </a:r>
                      <a:r>
                        <a:rPr lang="en-US" sz="2400" b="1" i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E. coli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7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appendix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? protection from pathogens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? vestigial structure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 rectum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last 20 cm of large intestine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3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 anus </a:t>
                      </a:r>
                      <a:endParaRPr lang="en-US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undigested material passes out here</a:t>
                      </a:r>
                      <a:endParaRPr lang="en-US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914400" y="166688"/>
            <a:ext cx="7313613" cy="652462"/>
          </a:xfrm>
        </p:spPr>
        <p:txBody>
          <a:bodyPr/>
          <a:lstStyle/>
          <a:p>
            <a:pPr algn="l"/>
            <a:r>
              <a:rPr lang="en-US" sz="3600" b="1" smtClean="0"/>
              <a:t>A. Teeth</a:t>
            </a:r>
            <a:endParaRPr lang="en-US" sz="3600" smtClean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914400" y="819150"/>
            <a:ext cx="7313613" cy="49720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1. Type of teeth depends on food type: 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a. Carnivores: teeth for grasping prey 	and severing meat from bones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b. Herbivores: flat teeth surfaces for 	crushing plant fibres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c. Omnivores have a variety of tooth 	types for both flesh and vegetable 	matter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55299" name="Picture 3" descr="teet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813" y="5089525"/>
            <a:ext cx="33782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914400" y="187325"/>
            <a:ext cx="7313613" cy="533400"/>
          </a:xfrm>
        </p:spPr>
        <p:txBody>
          <a:bodyPr/>
          <a:lstStyle/>
          <a:p>
            <a:pPr algn="l"/>
            <a:r>
              <a:rPr lang="en-US" sz="3600" b="1" smtClean="0"/>
              <a:t>2. Structure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750888"/>
            <a:ext cx="4432300" cy="58499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a. Covered by a very hard substance </a:t>
            </a:r>
            <a:r>
              <a:rPr lang="en-US" sz="3200" b="1" dirty="0" smtClean="0"/>
              <a:t>called enamel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b. under this: is the softer dentin (bony)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c. Living part of the tooth is the pulp </a:t>
            </a:r>
            <a:r>
              <a:rPr lang="en-US" sz="3200" b="1" dirty="0" smtClean="0"/>
              <a:t>which </a:t>
            </a:r>
            <a:r>
              <a:rPr lang="en-US" sz="3200" b="1" dirty="0"/>
              <a:t>contains nerves and blood </a:t>
            </a:r>
            <a:r>
              <a:rPr lang="en-US" sz="3200" b="1" dirty="0" smtClean="0"/>
              <a:t>vessels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d. Teeth fit into sockets in the jaw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pic>
        <p:nvPicPr>
          <p:cNvPr id="56323" name="Picture 6" descr="tooth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3338" y="393700"/>
            <a:ext cx="3973512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smtClean="0"/>
              <a:t>B. Tongue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449763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1</a:t>
            </a:r>
            <a:r>
              <a:rPr lang="en-US" sz="3200" b="1" dirty="0"/>
              <a:t>. </a:t>
            </a:r>
            <a:r>
              <a:rPr lang="en-US" sz="3200" b="1" dirty="0" smtClean="0"/>
              <a:t>Two </a:t>
            </a:r>
            <a:r>
              <a:rPr lang="en-US" sz="3200" b="1" dirty="0"/>
              <a:t>functions: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	</a:t>
            </a:r>
            <a:r>
              <a:rPr lang="en-US" sz="3200" b="1" dirty="0" smtClean="0"/>
              <a:t>a</a:t>
            </a:r>
            <a:r>
              <a:rPr lang="en-US" sz="3200" b="1" dirty="0"/>
              <a:t>. Taste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</a:t>
            </a:r>
            <a:r>
              <a:rPr lang="en-US" sz="3200" b="1" dirty="0" err="1" smtClean="0"/>
              <a:t>i</a:t>
            </a:r>
            <a:r>
              <a:rPr lang="en-US" sz="3200" b="1" dirty="0"/>
              <a:t>. </a:t>
            </a:r>
            <a:r>
              <a:rPr lang="en-US" sz="3200" b="1" dirty="0" smtClean="0"/>
              <a:t>Salt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ii</a:t>
            </a:r>
            <a:r>
              <a:rPr lang="en-US" sz="3200" b="1" dirty="0"/>
              <a:t>. </a:t>
            </a:r>
            <a:r>
              <a:rPr lang="en-US" sz="3200" b="1" dirty="0" smtClean="0"/>
              <a:t>Sour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iii. Sweet	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	</a:t>
            </a:r>
            <a:r>
              <a:rPr lang="en-US" sz="3200" b="1" dirty="0" smtClean="0"/>
              <a:t>	iv. Bitter</a:t>
            </a:r>
            <a:endParaRPr lang="en-US" sz="3200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	</a:t>
            </a:r>
            <a:r>
              <a:rPr lang="en-US" sz="3200" b="1" dirty="0" smtClean="0"/>
              <a:t>b</a:t>
            </a:r>
            <a:r>
              <a:rPr lang="en-US" sz="3200" b="1" dirty="0"/>
              <a:t>. Help position food in the teeth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914400" y="184150"/>
            <a:ext cx="7313613" cy="885825"/>
          </a:xfrm>
        </p:spPr>
        <p:txBody>
          <a:bodyPr/>
          <a:lstStyle/>
          <a:p>
            <a:pPr algn="l"/>
            <a:r>
              <a:rPr lang="en-US" sz="3600" b="1" smtClean="0"/>
              <a:t>C. Salivary Glands</a:t>
            </a:r>
            <a:endParaRPr lang="en-US" sz="3600" smtClean="0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914400" y="1069975"/>
            <a:ext cx="7313613" cy="4721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1. Three pairs: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a. PAROTID on side of face (swell with 	the mumps) 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b. SUBLINGUAL (below tongue) and 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c. SUBMANDIBULAR both in lower 	jaw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2. produce saliva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smtClean="0"/>
              <a:t>D. Palates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1. 	Locate </a:t>
            </a:r>
            <a:r>
              <a:rPr lang="en-US" sz="3200" b="1" dirty="0"/>
              <a:t>at the top of the mouth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2. 	Both </a:t>
            </a:r>
            <a:r>
              <a:rPr lang="en-US" sz="3200" b="1" dirty="0"/>
              <a:t>soft (back) and hard (front)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3. 	Separates </a:t>
            </a:r>
            <a:r>
              <a:rPr lang="en-US" sz="3200" b="1" dirty="0"/>
              <a:t>the mouth from the nasal </a:t>
            </a:r>
            <a:r>
              <a:rPr lang="en-US" sz="3200" b="1" dirty="0" smtClean="0"/>
              <a:t>	cavity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4</a:t>
            </a:r>
            <a:r>
              <a:rPr lang="en-US" sz="3200" b="1" dirty="0"/>
              <a:t>. </a:t>
            </a:r>
            <a:r>
              <a:rPr lang="en-US" sz="3200" b="1" dirty="0" smtClean="0"/>
              <a:t>	End </a:t>
            </a:r>
            <a:r>
              <a:rPr lang="en-US" sz="3200" b="1" dirty="0"/>
              <a:t>in a flap called the UVULA 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smtClean="0"/>
              <a:t>E. Pharynx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4196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1. 	Area </a:t>
            </a:r>
            <a:r>
              <a:rPr lang="en-US" sz="3200" b="1" dirty="0"/>
              <a:t>between the mouth and the </a:t>
            </a:r>
            <a:r>
              <a:rPr lang="en-US" sz="3200" b="1" dirty="0" smtClean="0"/>
              <a:t>	esophagus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2</a:t>
            </a:r>
            <a:r>
              <a:rPr lang="en-US" sz="3200" b="1" dirty="0"/>
              <a:t>. </a:t>
            </a:r>
            <a:r>
              <a:rPr lang="en-US" sz="3200" b="1" dirty="0" smtClean="0"/>
              <a:t>	Pharynx </a:t>
            </a:r>
            <a:r>
              <a:rPr lang="en-US" sz="3200" b="1" dirty="0"/>
              <a:t>is a tube used for breathing </a:t>
            </a:r>
            <a:r>
              <a:rPr lang="en-US" sz="3200" b="1" dirty="0" smtClean="0"/>
              <a:t>	and</a:t>
            </a:r>
            <a:r>
              <a:rPr lang="en-US" sz="3200" dirty="0" smtClean="0"/>
              <a:t> </a:t>
            </a:r>
            <a:r>
              <a:rPr lang="en-US" sz="3200" b="1" dirty="0" smtClean="0"/>
              <a:t>eating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3. </a:t>
            </a:r>
            <a:r>
              <a:rPr lang="en-US" sz="3200" b="1" dirty="0" smtClean="0"/>
              <a:t>	EPIGLOTTIS </a:t>
            </a:r>
            <a:r>
              <a:rPr lang="en-US" sz="3200" b="1" dirty="0"/>
              <a:t>closes off the opening </a:t>
            </a:r>
            <a:r>
              <a:rPr lang="en-US" sz="3200" b="1" dirty="0" smtClean="0"/>
              <a:t>	to </a:t>
            </a:r>
            <a:r>
              <a:rPr lang="en-US" sz="3200" b="1" dirty="0"/>
              <a:t>the glottis </a:t>
            </a:r>
            <a:r>
              <a:rPr lang="en-US" sz="3200" b="1" dirty="0" smtClean="0"/>
              <a:t>(</a:t>
            </a:r>
            <a:r>
              <a:rPr lang="en-US" sz="3200" b="1" dirty="0"/>
              <a:t>larynx) when food is </a:t>
            </a:r>
            <a:r>
              <a:rPr lang="en-US" sz="3200" b="1" dirty="0" smtClean="0"/>
              <a:t>	swallowed </a:t>
            </a:r>
            <a:r>
              <a:rPr lang="en-US" sz="3200" b="1" dirty="0"/>
              <a:t>to prevent </a:t>
            </a:r>
            <a:r>
              <a:rPr lang="en-US" sz="3200" b="1" dirty="0" smtClean="0"/>
              <a:t>	choking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914400" y="220663"/>
            <a:ext cx="7313613" cy="565150"/>
          </a:xfrm>
        </p:spPr>
        <p:txBody>
          <a:bodyPr/>
          <a:lstStyle/>
          <a:p>
            <a:pPr algn="l"/>
            <a:r>
              <a:rPr lang="en-US" sz="3600" b="1" smtClean="0"/>
              <a:t>F. Esophagus</a:t>
            </a:r>
            <a:endParaRPr lang="en-US" sz="3600" smtClean="0"/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914400" y="919163"/>
            <a:ext cx="7313613" cy="48720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1. 	Muscular tube that pushes the food 	to the stomach by peristalsis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61443" name="Picture 3" descr="esophag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763" y="1971675"/>
            <a:ext cx="62769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68300"/>
            <a:ext cx="7313613" cy="6199188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3.	Outer epidermis (skin) protects from </a:t>
            </a:r>
            <a:r>
              <a:rPr lang="en-US" sz="3200" b="1" dirty="0" smtClean="0"/>
              <a:t>	injury </a:t>
            </a:r>
            <a:r>
              <a:rPr lang="en-US" sz="3200" b="1" dirty="0"/>
              <a:t>and drying </a:t>
            </a:r>
            <a:r>
              <a:rPr lang="en-US" sz="3200" b="1" dirty="0" smtClean="0"/>
              <a:t>out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sz="3200" b="1" dirty="0" smtClean="0"/>
          </a:p>
          <a:p>
            <a:pPr fontAlgn="auto">
              <a:spcAft>
                <a:spcPts val="0"/>
              </a:spcAft>
              <a:defRPr/>
            </a:pPr>
            <a:endParaRPr lang="en-US" sz="3200" b="1" dirty="0"/>
          </a:p>
          <a:p>
            <a:pPr fontAlgn="auto">
              <a:spcAft>
                <a:spcPts val="0"/>
              </a:spcAft>
              <a:defRPr/>
            </a:pPr>
            <a:endParaRPr lang="en-US" sz="3200" b="1" dirty="0" smtClean="0"/>
          </a:p>
          <a:p>
            <a:pPr fontAlgn="auto">
              <a:spcAft>
                <a:spcPts val="0"/>
              </a:spcAft>
              <a:defRPr/>
            </a:pPr>
            <a:endParaRPr lang="en-US" sz="3200" b="1" dirty="0"/>
          </a:p>
          <a:p>
            <a:pPr fontAlgn="auto">
              <a:spcAft>
                <a:spcPts val="0"/>
              </a:spcAft>
              <a:defRPr/>
            </a:pPr>
            <a:endParaRPr lang="en-US" sz="3200" b="1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3200" b="1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4</a:t>
            </a:r>
            <a:r>
              <a:rPr lang="en-US" sz="3200" b="1" dirty="0"/>
              <a:t>.	Inner epidermal tissue protects and </a:t>
            </a:r>
            <a:r>
              <a:rPr lang="en-US" sz="3200" b="1" dirty="0" smtClean="0"/>
              <a:t>	secretes </a:t>
            </a:r>
            <a:r>
              <a:rPr lang="en-US" sz="3200" b="1" dirty="0"/>
              <a:t>mucus (e.g. along digestive </a:t>
            </a:r>
            <a:r>
              <a:rPr lang="en-US" sz="3200" b="1" dirty="0" smtClean="0"/>
              <a:t>	tract</a:t>
            </a:r>
            <a:r>
              <a:rPr lang="en-US" sz="3200" b="1" dirty="0"/>
              <a:t>)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5602" name="Picture 3" descr="skin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75" y="1249363"/>
            <a:ext cx="491966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smtClean="0"/>
              <a:t>2. Five layers of tissue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497513"/>
          </a:xfrm>
        </p:spPr>
        <p:txBody>
          <a:bodyPr rtlCol="0">
            <a:normAutofit fontScale="47500" lnSpcReduction="20000"/>
          </a:bodyPr>
          <a:lstStyle/>
          <a:p>
            <a:pPr marL="914400" indent="-914400" fontAlgn="auto">
              <a:spcAft>
                <a:spcPts val="0"/>
              </a:spcAft>
              <a:buFontTx/>
              <a:buAutoNum type="alphaLcPeriod"/>
              <a:defRPr/>
            </a:pPr>
            <a:r>
              <a:rPr lang="en-US" sz="5800" b="1" dirty="0" smtClean="0"/>
              <a:t>MUCOSA </a:t>
            </a:r>
            <a:r>
              <a:rPr lang="en-US" sz="5800" b="1" dirty="0"/>
              <a:t>is the epithelial lining</a:t>
            </a:r>
            <a:endParaRPr lang="en-US" sz="5800" dirty="0"/>
          </a:p>
          <a:p>
            <a:pPr marL="914400" indent="-914400" fontAlgn="auto">
              <a:spcAft>
                <a:spcPts val="0"/>
              </a:spcAft>
              <a:buFontTx/>
              <a:buAutoNum type="alphaLcPeriod" startAt="2"/>
              <a:defRPr/>
            </a:pPr>
            <a:r>
              <a:rPr lang="en-US" sz="5800" b="1" dirty="0" smtClean="0"/>
              <a:t>SUBMUCOSA </a:t>
            </a:r>
            <a:r>
              <a:rPr lang="en-US" sz="5800" b="1" dirty="0"/>
              <a:t>is the connective tissue</a:t>
            </a:r>
            <a:endParaRPr lang="en-US" sz="5800" dirty="0"/>
          </a:p>
          <a:p>
            <a:pPr marL="914400" indent="-914400" fontAlgn="auto">
              <a:spcAft>
                <a:spcPts val="0"/>
              </a:spcAft>
              <a:buFontTx/>
              <a:buAutoNum type="alphaLcPeriod" startAt="3"/>
              <a:defRPr/>
            </a:pPr>
            <a:r>
              <a:rPr lang="en-US" sz="5800" b="1" dirty="0" smtClean="0"/>
              <a:t>MUSCULARIS </a:t>
            </a:r>
            <a:r>
              <a:rPr lang="en-US" sz="5800" b="1" dirty="0"/>
              <a:t>are the 2 layers of muscles</a:t>
            </a:r>
            <a:endParaRPr lang="en-US" sz="5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5800" b="1" dirty="0"/>
              <a:t>	</a:t>
            </a:r>
            <a:r>
              <a:rPr lang="en-US" sz="5800" b="1" dirty="0" err="1" smtClean="0"/>
              <a:t>i</a:t>
            </a:r>
            <a:r>
              <a:rPr lang="en-US" sz="5800" b="1" dirty="0"/>
              <a:t>) circular		ii) longitudinal</a:t>
            </a:r>
            <a:endParaRPr lang="en-US" sz="5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5800" b="1" dirty="0" smtClean="0"/>
              <a:t>d</a:t>
            </a:r>
            <a:r>
              <a:rPr lang="en-US" sz="5800" b="1" dirty="0"/>
              <a:t>.  </a:t>
            </a:r>
            <a:r>
              <a:rPr lang="en-US" sz="5800" b="1" dirty="0" smtClean="0"/>
              <a:t>	SEROSA </a:t>
            </a:r>
            <a:r>
              <a:rPr lang="en-US" sz="5800" b="1" dirty="0"/>
              <a:t>outer epithelial layer; secretes a </a:t>
            </a:r>
            <a:endParaRPr lang="en-US" sz="5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5800" b="1" dirty="0" smtClean="0"/>
              <a:t>	fluid </a:t>
            </a:r>
            <a:r>
              <a:rPr lang="en-US" sz="5800" b="1" dirty="0"/>
              <a:t>to keep outer surface of tract </a:t>
            </a:r>
            <a:endParaRPr lang="en-US" sz="5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5800" b="1" dirty="0" smtClean="0"/>
              <a:t>	moist </a:t>
            </a:r>
            <a:r>
              <a:rPr lang="en-US" sz="5800" b="1" dirty="0"/>
              <a:t>so the organs slide when they </a:t>
            </a:r>
            <a:endParaRPr lang="en-US" sz="5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5800" b="1" dirty="0" smtClean="0"/>
              <a:t>	contact </a:t>
            </a:r>
            <a:r>
              <a:rPr lang="en-US" sz="5800" b="1" dirty="0"/>
              <a:t>each other</a:t>
            </a:r>
            <a:endParaRPr lang="en-US" sz="5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smtClean="0"/>
              <a:t>G. Cardiac Sphincter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36663"/>
            <a:ext cx="7313613" cy="4554537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 smtClean="0"/>
              <a:t>Muscle </a:t>
            </a:r>
            <a:r>
              <a:rPr lang="en-US" sz="3200" b="1" dirty="0"/>
              <a:t>that surrounds the esophagus at </a:t>
            </a:r>
            <a:r>
              <a:rPr lang="en-US" sz="3200" b="1" dirty="0" smtClean="0"/>
              <a:t>its junction </a:t>
            </a:r>
            <a:r>
              <a:rPr lang="en-US" sz="3200" b="1" dirty="0"/>
              <a:t>with the stomach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2</a:t>
            </a:r>
            <a:r>
              <a:rPr lang="en-US" sz="3200" b="1" dirty="0"/>
              <a:t>. </a:t>
            </a:r>
            <a:r>
              <a:rPr lang="en-US" sz="3200" b="1" dirty="0" smtClean="0"/>
              <a:t>Opens </a:t>
            </a:r>
            <a:r>
              <a:rPr lang="en-US" sz="3200" b="1" dirty="0"/>
              <a:t>to admit food into the </a:t>
            </a:r>
            <a:r>
              <a:rPr lang="en-US" sz="3200" b="1" dirty="0" smtClean="0"/>
              <a:t>	stomach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3491" name="Picture 3" descr="stoma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0" y="3111500"/>
            <a:ext cx="404812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smtClean="0"/>
              <a:t>H. Stomach</a:t>
            </a:r>
            <a:endParaRPr lang="en-US" sz="3600" smtClean="0"/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41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1. 	J-shaped pouch or enlargement of the 	gastrointestinal tract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2. 	Located slightly left of center in the 	body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3.	Capacity: about 1 litre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ontent Placeholder 2"/>
          <p:cNvSpPr>
            <a:spLocks noGrp="1"/>
          </p:cNvSpPr>
          <p:nvPr>
            <p:ph idx="1"/>
          </p:nvPr>
        </p:nvSpPr>
        <p:spPr>
          <a:xfrm>
            <a:off x="914400" y="334963"/>
            <a:ext cx="7313613" cy="6232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4. 	Inner epithelial lining contains 	gastric glands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a. 	PARIETAL cells to produce HCl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b. 	CHIEF cells produce pepsinogen, 		which</a:t>
            </a:r>
            <a:r>
              <a:rPr lang="en-US" sz="3200" smtClean="0"/>
              <a:t> </a:t>
            </a:r>
            <a:r>
              <a:rPr lang="en-US" sz="3200" b="1" smtClean="0"/>
              <a:t>is activated by HCl into 		enzyme pepsin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c. 	Epithelial cells produce mucus to </a:t>
            </a:r>
            <a:r>
              <a:rPr lang="en-US" sz="3200" smtClean="0"/>
              <a:t>		</a:t>
            </a:r>
            <a:r>
              <a:rPr lang="en-US" sz="3200" b="1" smtClean="0"/>
              <a:t>protect the stomach lining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914400" y="69850"/>
            <a:ext cx="7313613" cy="547688"/>
          </a:xfrm>
        </p:spPr>
        <p:txBody>
          <a:bodyPr/>
          <a:lstStyle/>
          <a:p>
            <a:pPr algn="l"/>
            <a:r>
              <a:rPr lang="en-US" sz="3600" b="1" smtClean="0"/>
              <a:t>5. Function</a:t>
            </a:r>
            <a:r>
              <a:rPr lang="en-US" sz="360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5863"/>
            <a:ext cx="7313613" cy="5532437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4600" b="1" dirty="0"/>
              <a:t>a. </a:t>
            </a:r>
            <a:r>
              <a:rPr lang="en-US" sz="4600" b="1" dirty="0" smtClean="0"/>
              <a:t>	Storage </a:t>
            </a:r>
            <a:r>
              <a:rPr lang="en-US" sz="4600" b="1" dirty="0"/>
              <a:t>area for ingested food </a:t>
            </a:r>
            <a:r>
              <a:rPr lang="en-US" sz="4600" b="1" dirty="0" smtClean="0"/>
              <a:t>(</a:t>
            </a:r>
            <a:r>
              <a:rPr lang="en-US" sz="4600" b="1" dirty="0"/>
              <a:t>empties in </a:t>
            </a:r>
            <a:r>
              <a:rPr lang="en-US" sz="4600" b="1" dirty="0" smtClean="0"/>
              <a:t>	2</a:t>
            </a:r>
            <a:r>
              <a:rPr lang="en-US" sz="4600" b="1" dirty="0"/>
              <a:t>-6 </a:t>
            </a:r>
            <a:r>
              <a:rPr lang="en-US" sz="4600" b="1" dirty="0" smtClean="0"/>
              <a:t>hours</a:t>
            </a:r>
            <a:r>
              <a:rPr lang="en-US" sz="4600" b="1" dirty="0"/>
              <a:t>)</a:t>
            </a:r>
            <a:endParaRPr lang="en-US" sz="46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4600" b="1" dirty="0"/>
              <a:t>b. </a:t>
            </a:r>
            <a:r>
              <a:rPr lang="en-US" sz="4600" b="1" dirty="0" smtClean="0"/>
              <a:t>	Place </a:t>
            </a:r>
            <a:r>
              <a:rPr lang="en-US" sz="4600" b="1" dirty="0"/>
              <a:t>for digestive enzymes (pepsin </a:t>
            </a:r>
            <a:r>
              <a:rPr lang="en-US" sz="4600" b="1" dirty="0" smtClean="0"/>
              <a:t>and</a:t>
            </a:r>
            <a:r>
              <a:rPr lang="en-US" sz="4600" dirty="0"/>
              <a:t> </a:t>
            </a:r>
            <a:r>
              <a:rPr lang="en-US" sz="4600" dirty="0" smtClean="0"/>
              <a:t>	</a:t>
            </a:r>
            <a:r>
              <a:rPr lang="en-US" sz="4600" b="1" dirty="0" smtClean="0"/>
              <a:t>salivary amylase</a:t>
            </a:r>
            <a:r>
              <a:rPr lang="en-US" sz="4600" b="1" dirty="0"/>
              <a:t>) to work</a:t>
            </a:r>
            <a:endParaRPr lang="en-US" sz="4600" dirty="0"/>
          </a:p>
          <a:p>
            <a:pPr marL="914400" indent="-914400" fontAlgn="auto">
              <a:spcAft>
                <a:spcPts val="0"/>
              </a:spcAft>
              <a:buFontTx/>
              <a:buAutoNum type="alphaLcPeriod" startAt="3"/>
              <a:defRPr/>
            </a:pPr>
            <a:r>
              <a:rPr lang="en-US" sz="4600" b="1" dirty="0" smtClean="0"/>
              <a:t>Absorption </a:t>
            </a:r>
            <a:r>
              <a:rPr lang="en-US" sz="4600" b="1" dirty="0"/>
              <a:t>of small molecules </a:t>
            </a:r>
            <a:r>
              <a:rPr lang="en-US" sz="4600" b="1" dirty="0" smtClean="0"/>
              <a:t>(</a:t>
            </a:r>
            <a:r>
              <a:rPr lang="en-US" sz="4600" b="1" dirty="0"/>
              <a:t>e.g.  </a:t>
            </a:r>
            <a:r>
              <a:rPr lang="en-US" sz="4600" b="1" dirty="0" smtClean="0"/>
              <a:t>H</a:t>
            </a:r>
            <a:r>
              <a:rPr lang="en-US" sz="4600" b="1" baseline="-25000" dirty="0" smtClean="0"/>
              <a:t>2</a:t>
            </a:r>
            <a:r>
              <a:rPr lang="en-US" sz="4600" b="1" dirty="0" smtClean="0"/>
              <a:t>O</a:t>
            </a:r>
            <a:r>
              <a:rPr lang="en-US" sz="4600" b="1" dirty="0"/>
              <a:t>, ethanol)</a:t>
            </a:r>
            <a:endParaRPr lang="en-US" sz="46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4600" b="1" dirty="0" smtClean="0"/>
              <a:t>d</a:t>
            </a:r>
            <a:r>
              <a:rPr lang="en-US" sz="4600" b="1" dirty="0"/>
              <a:t>. </a:t>
            </a:r>
            <a:r>
              <a:rPr lang="en-US" sz="4600" b="1" dirty="0" smtClean="0"/>
              <a:t>	Regulates </a:t>
            </a:r>
            <a:r>
              <a:rPr lang="en-US" sz="4600" b="1" dirty="0"/>
              <a:t>amount of pepsin produced:</a:t>
            </a:r>
            <a:endParaRPr lang="en-US" sz="46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4600" b="1" dirty="0" smtClean="0"/>
              <a:t>	</a:t>
            </a:r>
            <a:r>
              <a:rPr lang="en-US" sz="4600" b="1" dirty="0" err="1" smtClean="0"/>
              <a:t>i</a:t>
            </a:r>
            <a:r>
              <a:rPr lang="en-US" sz="4600" b="1" dirty="0"/>
              <a:t>. Extra protein will stimulate lower </a:t>
            </a:r>
            <a:r>
              <a:rPr lang="en-US" sz="4600" b="1" dirty="0" smtClean="0"/>
              <a:t>	stomach </a:t>
            </a:r>
            <a:r>
              <a:rPr lang="en-US" sz="4600" b="1" dirty="0"/>
              <a:t>to secrete hormone called </a:t>
            </a:r>
            <a:r>
              <a:rPr lang="en-US" sz="4600" b="1" dirty="0" smtClean="0"/>
              <a:t>		GASTRIN </a:t>
            </a:r>
            <a:r>
              <a:rPr lang="en-US" sz="4600" b="1" dirty="0"/>
              <a:t>which will stimulate the </a:t>
            </a:r>
            <a:r>
              <a:rPr lang="en-US" sz="4600" b="1" dirty="0" smtClean="0"/>
              <a:t>	upper </a:t>
            </a:r>
            <a:r>
              <a:rPr lang="en-US" sz="4600" b="1" dirty="0"/>
              <a:t>stomach cells to produce more </a:t>
            </a:r>
            <a:r>
              <a:rPr lang="en-US" sz="4600" b="1" dirty="0" smtClean="0"/>
              <a:t>	pepsinogen</a:t>
            </a:r>
            <a:endParaRPr lang="en-US" sz="46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549275"/>
          </a:xfrm>
        </p:spPr>
        <p:txBody>
          <a:bodyPr/>
          <a:lstStyle/>
          <a:p>
            <a:pPr algn="l"/>
            <a:r>
              <a:rPr lang="en-US" sz="3600" b="1" smtClean="0"/>
              <a:t>I. Pyloric sphincter</a:t>
            </a:r>
            <a:endParaRPr lang="en-US" sz="3600" smtClean="0"/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3613" cy="457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1.	Muscle that surrounds the stomach 	at its junction with the small 	intestine</a:t>
            </a:r>
          </a:p>
          <a:p>
            <a:pPr marL="0" indent="0">
              <a:buFontTx/>
              <a:buNone/>
            </a:pPr>
            <a:r>
              <a:rPr lang="en-US" sz="3200" b="1" smtClean="0"/>
              <a:t>2. 	Opens to admit CHYME into the 	small intestine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914400" y="203200"/>
            <a:ext cx="7313613" cy="600075"/>
          </a:xfrm>
        </p:spPr>
        <p:txBody>
          <a:bodyPr/>
          <a:lstStyle/>
          <a:p>
            <a:pPr algn="l"/>
            <a:r>
              <a:rPr lang="en-US" sz="3600" b="1" smtClean="0"/>
              <a:t>J. Small Intestine 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5838"/>
            <a:ext cx="7313613" cy="5699125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800" b="1" dirty="0"/>
              <a:t>1. </a:t>
            </a:r>
            <a:r>
              <a:rPr lang="en-US" sz="3800" b="1" dirty="0" smtClean="0"/>
              <a:t>	3 </a:t>
            </a:r>
            <a:r>
              <a:rPr lang="en-US" sz="3800" b="1" dirty="0"/>
              <a:t>meters or </a:t>
            </a:r>
            <a:r>
              <a:rPr lang="en-US" sz="3800" b="1" dirty="0">
                <a:sym typeface="Symbol"/>
              </a:rPr>
              <a:t></a:t>
            </a:r>
            <a:r>
              <a:rPr lang="en-US" sz="3800" b="1" dirty="0"/>
              <a:t> 10 feet in length		</a:t>
            </a:r>
            <a:endParaRPr lang="en-US" sz="3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800" b="1" dirty="0"/>
              <a:t>2. </a:t>
            </a:r>
            <a:r>
              <a:rPr lang="en-US" sz="3800" b="1" dirty="0" smtClean="0"/>
              <a:t>	Walls </a:t>
            </a:r>
            <a:r>
              <a:rPr lang="en-US" sz="3800" b="1" dirty="0"/>
              <a:t>highly convoluted to </a:t>
            </a:r>
            <a:r>
              <a:rPr lang="en-US" sz="3800" b="1" dirty="0">
                <a:sym typeface="Symbol"/>
              </a:rPr>
              <a:t></a:t>
            </a:r>
            <a:r>
              <a:rPr lang="en-US" sz="3800" b="1" dirty="0"/>
              <a:t> S.A.</a:t>
            </a:r>
            <a:endParaRPr lang="en-US" sz="3800" dirty="0"/>
          </a:p>
          <a:p>
            <a:pPr marL="742950" indent="-742950" fontAlgn="auto"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3800" b="1" dirty="0" smtClean="0"/>
              <a:t>Interior </a:t>
            </a:r>
            <a:r>
              <a:rPr lang="en-US" sz="3800" b="1" dirty="0"/>
              <a:t>folds covered with villi: tiny </a:t>
            </a:r>
            <a:r>
              <a:rPr lang="en-US" sz="3800" b="1" dirty="0" smtClean="0"/>
              <a:t>fingerlike </a:t>
            </a:r>
            <a:r>
              <a:rPr lang="en-US" sz="3800" b="1" dirty="0"/>
              <a:t>projections that further </a:t>
            </a:r>
            <a:r>
              <a:rPr lang="en-US" sz="3800" b="1" dirty="0">
                <a:sym typeface="Symbol"/>
              </a:rPr>
              <a:t></a:t>
            </a:r>
            <a:r>
              <a:rPr lang="en-US" sz="3800" b="1" dirty="0"/>
              <a:t> S.A.</a:t>
            </a:r>
            <a:endParaRPr lang="en-US" sz="3800" dirty="0"/>
          </a:p>
          <a:p>
            <a:pPr marL="742950" indent="-742950" fontAlgn="auto">
              <a:spcAft>
                <a:spcPts val="0"/>
              </a:spcAft>
              <a:buFontTx/>
              <a:buAutoNum type="arabicPeriod" startAt="4"/>
              <a:defRPr/>
            </a:pPr>
            <a:r>
              <a:rPr lang="en-US" sz="3800" b="1" dirty="0" smtClean="0"/>
              <a:t>Divided </a:t>
            </a:r>
            <a:r>
              <a:rPr lang="en-US" sz="3800" b="1" dirty="0"/>
              <a:t>into 3 </a:t>
            </a:r>
            <a:r>
              <a:rPr lang="en-US" sz="3800" b="1" dirty="0" smtClean="0"/>
              <a:t>parts</a:t>
            </a:r>
            <a:endParaRPr lang="en-US" sz="3800" dirty="0"/>
          </a:p>
          <a:p>
            <a:pPr marL="45085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600" b="1" dirty="0"/>
              <a:t>	</a:t>
            </a:r>
            <a:r>
              <a:rPr lang="en-US" sz="3600" b="1" dirty="0" smtClean="0"/>
              <a:t>a</a:t>
            </a:r>
            <a:r>
              <a:rPr lang="en-US" sz="3600" b="1" dirty="0"/>
              <a:t>. Duodenum (first 25 cm)</a:t>
            </a:r>
            <a:endParaRPr lang="en-US" sz="36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800" b="1" dirty="0" smtClean="0"/>
              <a:t>		</a:t>
            </a:r>
            <a:r>
              <a:rPr lang="en-US" sz="4100" b="1" dirty="0" smtClean="0"/>
              <a:t>Produces </a:t>
            </a:r>
            <a:r>
              <a:rPr lang="en-US" sz="4100" b="1" dirty="0"/>
              <a:t>digestive enzymes: </a:t>
            </a:r>
            <a:r>
              <a:rPr lang="en-US" sz="4100" b="1" dirty="0" smtClean="0"/>
              <a:t>		lactase</a:t>
            </a:r>
            <a:r>
              <a:rPr lang="en-US" sz="4100" b="1" dirty="0"/>
              <a:t>, </a:t>
            </a:r>
            <a:r>
              <a:rPr lang="en-US" sz="4100" b="1" dirty="0" smtClean="0"/>
              <a:t>peptidase, </a:t>
            </a:r>
            <a:r>
              <a:rPr lang="en-US" sz="4100" b="1" dirty="0"/>
              <a:t>maltase, </a:t>
            </a:r>
            <a:r>
              <a:rPr lang="en-US" sz="4100" b="1" dirty="0" smtClean="0"/>
              <a:t>			nuclease</a:t>
            </a:r>
            <a:endParaRPr lang="en-US" sz="41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800" b="1" dirty="0"/>
              <a:t>	</a:t>
            </a:r>
            <a:r>
              <a:rPr lang="en-US" sz="3800" b="1" dirty="0" smtClean="0"/>
              <a:t>b</a:t>
            </a:r>
            <a:r>
              <a:rPr lang="en-US" sz="3800" b="1" dirty="0"/>
              <a:t>. Jejunum</a:t>
            </a:r>
            <a:endParaRPr lang="en-US" sz="3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800" b="1" dirty="0"/>
              <a:t>	</a:t>
            </a:r>
            <a:r>
              <a:rPr lang="en-US" sz="3800" b="1" dirty="0" smtClean="0"/>
              <a:t>c</a:t>
            </a:r>
            <a:r>
              <a:rPr lang="en-US" sz="3800" b="1" dirty="0"/>
              <a:t>. Ileum</a:t>
            </a:r>
            <a:endParaRPr lang="en-US" sz="3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2"/>
          <p:cNvSpPr>
            <a:spLocks noGrp="1"/>
          </p:cNvSpPr>
          <p:nvPr>
            <p:ph idx="1"/>
          </p:nvPr>
        </p:nvSpPr>
        <p:spPr>
          <a:xfrm>
            <a:off x="914400" y="217488"/>
            <a:ext cx="7313613" cy="63166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600" b="1" smtClean="0"/>
              <a:t>5. Functions:</a:t>
            </a:r>
            <a:r>
              <a:rPr lang="en-US" sz="3600" smtClean="0"/>
              <a:t> </a:t>
            </a:r>
          </a:p>
          <a:p>
            <a:pPr marL="0" indent="0">
              <a:buFontTx/>
              <a:buNone/>
            </a:pPr>
            <a:r>
              <a:rPr lang="en-US" sz="3200" b="1" smtClean="0"/>
              <a:t>a.  	Completes digestion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b. 	Absorption of nutrients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i.  monosaccharides, amino acids, 	short peptides, fatty acids are 	transported into intestinal cells,</a:t>
            </a:r>
            <a:r>
              <a:rPr lang="en-US" sz="3200" smtClean="0"/>
              <a:t> </a:t>
            </a:r>
            <a:r>
              <a:rPr lang="en-US" sz="3200" b="1" smtClean="0"/>
              <a:t>and 	diffuse into bloodstream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ii.  Fats diffuse into intestinal cells 	and are deposited in the lacteal 	(lymph vessel in the villus)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914400" y="203200"/>
            <a:ext cx="7313613" cy="868363"/>
          </a:xfrm>
        </p:spPr>
        <p:txBody>
          <a:bodyPr/>
          <a:lstStyle/>
          <a:p>
            <a:pPr algn="l"/>
            <a:r>
              <a:rPr lang="en-US" sz="3600" b="1" smtClean="0"/>
              <a:t>K. Liver</a:t>
            </a:r>
            <a:endParaRPr lang="en-US" sz="3600" smtClean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914400" y="1071563"/>
            <a:ext cx="7313613" cy="47196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1. 	Largest organ in the body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2. 	Constant monitoring of the blood 	contents as the blood comes from the 	small intestine via the hepatic portal 	vein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3. 	Many functions</a:t>
            </a:r>
          </a:p>
          <a:p>
            <a:pPr marL="0" indent="0">
              <a:buFontTx/>
              <a:buNone/>
            </a:pPr>
            <a:r>
              <a:rPr lang="en-US" sz="3200" b="1" smtClean="0"/>
              <a:t>	 … stay tuned!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70659" name="Picture 3" descr="li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3344863"/>
            <a:ext cx="3684588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914400" y="211138"/>
            <a:ext cx="7313613" cy="584200"/>
          </a:xfrm>
        </p:spPr>
        <p:txBody>
          <a:bodyPr/>
          <a:lstStyle/>
          <a:p>
            <a:pPr algn="l"/>
            <a:r>
              <a:rPr lang="en-US" sz="3600" b="1" smtClean="0"/>
              <a:t>L. Pancreas</a:t>
            </a:r>
            <a:endParaRPr lang="en-US" sz="3600" smtClean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914400" y="933450"/>
            <a:ext cx="7313613" cy="5584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1. 	Produces pancreatic juice (digestive</a:t>
            </a:r>
            <a:r>
              <a:rPr lang="en-US" sz="3200" smtClean="0"/>
              <a:t> 	</a:t>
            </a:r>
            <a:r>
              <a:rPr lang="en-US" sz="3200" b="1" smtClean="0"/>
              <a:t>enzymes and sodium bicarbonate to 	neutralize acidic chyme)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2. 	Produces insulin, a hormone that 	influences the cells’ uptake of glucose 	from the bloodstream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71683" name="Picture 4" descr="pancre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325" y="4189413"/>
            <a:ext cx="64023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"/>
            <a:ext cx="7313613" cy="633412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4200" b="1" dirty="0"/>
              <a:t>5</a:t>
            </a:r>
            <a:r>
              <a:rPr lang="en-US" sz="4200" b="1" dirty="0" smtClean="0"/>
              <a:t>. Types</a:t>
            </a:r>
            <a:r>
              <a:rPr lang="en-US" sz="4200" b="1" dirty="0"/>
              <a:t>:</a:t>
            </a:r>
            <a:endParaRPr lang="en-US" sz="4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a.	Squamous Epithelium</a:t>
            </a:r>
            <a:endParaRPr lang="en-US" sz="32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err="1"/>
              <a:t>i</a:t>
            </a:r>
            <a:r>
              <a:rPr lang="en-US" sz="3200" b="1" dirty="0" smtClean="0"/>
              <a:t>.</a:t>
            </a:r>
            <a:r>
              <a:rPr lang="en-US" sz="3200" b="1" dirty="0"/>
              <a:t>	Function in protection, diffusion, </a:t>
            </a:r>
            <a:r>
              <a:rPr lang="en-US" sz="3200" b="1" dirty="0" smtClean="0"/>
              <a:t>	filtration</a:t>
            </a:r>
            <a:endParaRPr lang="en-US" sz="32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ii.	Made of flat cells</a:t>
            </a:r>
            <a:endParaRPr lang="en-US" sz="32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iii.	e.g. lines alveoli and walls of capillaries, </a:t>
            </a:r>
            <a:r>
              <a:rPr lang="en-US" sz="3200" b="1" dirty="0" smtClean="0"/>
              <a:t>	blood vessels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b.	Cuboid Epithelium</a:t>
            </a:r>
            <a:endParaRPr lang="en-US" sz="32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err="1"/>
              <a:t>i</a:t>
            </a:r>
            <a:r>
              <a:rPr lang="en-US" sz="3200" b="1" dirty="0"/>
              <a:t>.	Function in secretion, absorption and </a:t>
            </a:r>
            <a:r>
              <a:rPr lang="en-US" sz="3200" b="1" dirty="0" smtClean="0"/>
              <a:t>	protection</a:t>
            </a:r>
            <a:endParaRPr lang="en-US" sz="32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ii.	Cube shaped cells</a:t>
            </a:r>
            <a:endParaRPr lang="en-US" sz="32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iii.	e.g. line kidney tubules, surface of </a:t>
            </a:r>
            <a:r>
              <a:rPr lang="en-US" sz="3200" b="1" dirty="0" smtClean="0"/>
              <a:t>	ovaries</a:t>
            </a:r>
            <a:r>
              <a:rPr lang="en-US" sz="3200" b="1" dirty="0"/>
              <a:t>.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/>
          <p:cNvSpPr>
            <a:spLocks noGrp="1"/>
          </p:cNvSpPr>
          <p:nvPr>
            <p:ph idx="1"/>
          </p:nvPr>
        </p:nvSpPr>
        <p:spPr>
          <a:xfrm>
            <a:off x="914400" y="233363"/>
            <a:ext cx="7313613" cy="6400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3. 	Pancreatic juice and bile are 	produced in response to the acid 	chyme from the stomach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a. 	Chyme triggers the release of the 		hormones secretin and 			cholecystokinin (CCK) from the 		duodenum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	i. Secretin triggers release of </a:t>
            </a:r>
            <a:r>
              <a:rPr lang="en-US" sz="3200" smtClean="0"/>
              <a:t>		</a:t>
            </a:r>
            <a:r>
              <a:rPr lang="en-US" sz="3200" b="1" smtClean="0"/>
              <a:t>pancreatic juice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	ii. CCK triggers release of bile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smtClean="0"/>
              <a:t>M. Ileo-caecal opening</a:t>
            </a:r>
            <a:endParaRPr lang="en-US" sz="3600" smtClean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1. 	Where the small intestine joins with 	the large intestine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73731" name="Picture 3" descr="ileocaec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438" y="2741613"/>
            <a:ext cx="5049837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smtClean="0"/>
              <a:t>N. Caecum</a:t>
            </a:r>
            <a:endParaRPr lang="en-US" sz="3600" smtClean="0"/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41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1. 	Blind pouch at the end of the small</a:t>
            </a:r>
            <a:r>
              <a:rPr lang="en-US" sz="3200" smtClean="0"/>
              <a:t> 	</a:t>
            </a:r>
            <a:r>
              <a:rPr lang="en-US" sz="3200" b="1" smtClean="0"/>
              <a:t>intestine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2. 	No function in humans (vestigial)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3. 	In herbivores, the cellulose is broken 	down here by microbes that live in 	the animal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4. 	Appendix is a small finger-like 	growth off the end of the caecum</a:t>
            </a:r>
            <a:r>
              <a:rPr lang="en-US" sz="3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914400" y="236538"/>
            <a:ext cx="7313613" cy="868362"/>
          </a:xfrm>
        </p:spPr>
        <p:txBody>
          <a:bodyPr/>
          <a:lstStyle/>
          <a:p>
            <a:pPr algn="l"/>
            <a:r>
              <a:rPr lang="en-US" sz="3600" b="1" smtClean="0"/>
              <a:t>O. Large Intestine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5838"/>
            <a:ext cx="7313613" cy="4805362"/>
          </a:xfrm>
        </p:spPr>
        <p:txBody>
          <a:bodyPr rtlCol="0">
            <a:normAutofit fontScale="25000" lnSpcReduction="20000"/>
          </a:bodyPr>
          <a:lstStyle/>
          <a:p>
            <a:pPr marL="1371600" indent="-13716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12800" b="1" dirty="0" smtClean="0"/>
              <a:t>5 </a:t>
            </a:r>
            <a:r>
              <a:rPr lang="en-US" sz="12800" b="1" dirty="0"/>
              <a:t>parts</a:t>
            </a:r>
            <a:endParaRPr lang="en-US" sz="12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12800" b="1" dirty="0"/>
              <a:t>	</a:t>
            </a:r>
            <a:r>
              <a:rPr lang="en-US" sz="12800" b="1" dirty="0" smtClean="0"/>
              <a:t>a</a:t>
            </a:r>
            <a:r>
              <a:rPr lang="en-US" sz="12800" b="1" dirty="0"/>
              <a:t>. </a:t>
            </a:r>
            <a:r>
              <a:rPr lang="en-US" sz="12800" b="1" dirty="0" smtClean="0"/>
              <a:t>	Ascending </a:t>
            </a:r>
            <a:r>
              <a:rPr lang="en-US" sz="12800" b="1" dirty="0"/>
              <a:t>colon</a:t>
            </a:r>
            <a:endParaRPr lang="en-US" sz="12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12800" b="1" dirty="0"/>
              <a:t>	</a:t>
            </a:r>
            <a:r>
              <a:rPr lang="en-US" sz="12800" b="1" dirty="0" smtClean="0"/>
              <a:t>b</a:t>
            </a:r>
            <a:r>
              <a:rPr lang="en-US" sz="12800" b="1" dirty="0"/>
              <a:t>. </a:t>
            </a:r>
            <a:r>
              <a:rPr lang="en-US" sz="12800" b="1" dirty="0" smtClean="0"/>
              <a:t>	Transverse </a:t>
            </a:r>
            <a:r>
              <a:rPr lang="en-US" sz="12800" b="1" dirty="0"/>
              <a:t>colon</a:t>
            </a:r>
            <a:endParaRPr lang="en-US" sz="12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12800" b="1" dirty="0"/>
              <a:t>	</a:t>
            </a:r>
            <a:r>
              <a:rPr lang="en-US" sz="12800" b="1" dirty="0" smtClean="0"/>
              <a:t>c</a:t>
            </a:r>
            <a:r>
              <a:rPr lang="en-US" sz="12800" b="1" dirty="0"/>
              <a:t>. </a:t>
            </a:r>
            <a:r>
              <a:rPr lang="en-US" sz="12800" b="1" dirty="0" smtClean="0"/>
              <a:t>	Descending </a:t>
            </a:r>
            <a:r>
              <a:rPr lang="en-US" sz="12800" b="1" dirty="0"/>
              <a:t>colon</a:t>
            </a:r>
            <a:endParaRPr lang="en-US" sz="12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12800" b="1" dirty="0"/>
              <a:t>	</a:t>
            </a:r>
            <a:r>
              <a:rPr lang="en-US" sz="12800" b="1" dirty="0" smtClean="0"/>
              <a:t>d</a:t>
            </a:r>
            <a:r>
              <a:rPr lang="en-US" sz="12800" b="1" dirty="0"/>
              <a:t>. </a:t>
            </a:r>
            <a:r>
              <a:rPr lang="en-US" sz="12800" b="1" dirty="0" smtClean="0"/>
              <a:t>	Rectum </a:t>
            </a:r>
            <a:r>
              <a:rPr lang="en-US" sz="12800" b="1" dirty="0"/>
              <a:t>- stores feces</a:t>
            </a:r>
            <a:endParaRPr lang="en-US" sz="12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12800" b="1" dirty="0" smtClean="0"/>
              <a:t>	e</a:t>
            </a:r>
            <a:r>
              <a:rPr lang="en-US" sz="12800" b="1" dirty="0"/>
              <a:t>. </a:t>
            </a:r>
            <a:r>
              <a:rPr lang="en-US" sz="12800" b="1" dirty="0" smtClean="0"/>
              <a:t>	Anus</a:t>
            </a:r>
            <a:r>
              <a:rPr lang="en-US" sz="12800" b="1" dirty="0"/>
              <a:t>- muscles close the rectum </a:t>
            </a:r>
            <a:r>
              <a:rPr lang="en-US" sz="12800" b="1" dirty="0" smtClean="0"/>
              <a:t>		until </a:t>
            </a:r>
            <a:r>
              <a:rPr lang="en-US" sz="12800" b="1" dirty="0"/>
              <a:t>release of feces </a:t>
            </a:r>
            <a:r>
              <a:rPr lang="en-US" sz="12800" b="1" dirty="0" smtClean="0"/>
              <a:t>is 			appropriate</a:t>
            </a:r>
            <a:endParaRPr lang="en-US" sz="128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12800" b="1" dirty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025"/>
            <a:ext cx="7313613" cy="5591175"/>
          </a:xfrm>
        </p:spPr>
        <p:txBody>
          <a:bodyPr rtlCol="0">
            <a:normAutofit fontScale="55000" lnSpcReduction="20000"/>
          </a:bodyPr>
          <a:lstStyle/>
          <a:p>
            <a:pPr marL="1143000" indent="-1143000" fontAlgn="auto"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6700" b="1" dirty="0" smtClean="0"/>
              <a:t>Functions</a:t>
            </a:r>
            <a:endParaRPr lang="en-US" sz="6700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6700" b="1" dirty="0"/>
              <a:t>	</a:t>
            </a:r>
            <a:r>
              <a:rPr lang="en-US" sz="6500" b="1" dirty="0" smtClean="0"/>
              <a:t>a</a:t>
            </a:r>
            <a:r>
              <a:rPr lang="en-US" sz="6500" b="1" dirty="0"/>
              <a:t>. </a:t>
            </a:r>
            <a:r>
              <a:rPr lang="en-US" sz="6500" b="1" dirty="0" smtClean="0"/>
              <a:t>	Reabsorption </a:t>
            </a:r>
            <a:r>
              <a:rPr lang="en-US" sz="6500" b="1" dirty="0"/>
              <a:t>of water</a:t>
            </a:r>
            <a:endParaRPr lang="en-US" sz="65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6700" b="1" dirty="0" smtClean="0"/>
              <a:t>		</a:t>
            </a:r>
            <a:r>
              <a:rPr lang="en-US" sz="6700" b="1" dirty="0" err="1" smtClean="0"/>
              <a:t>i</a:t>
            </a:r>
            <a:r>
              <a:rPr lang="en-US" sz="6700" b="1" dirty="0" smtClean="0"/>
              <a:t>. 	95</a:t>
            </a:r>
            <a:r>
              <a:rPr lang="en-US" sz="6700" b="1" dirty="0"/>
              <a:t>% of the daily 10 L of </a:t>
            </a:r>
            <a:r>
              <a:rPr lang="en-US" sz="6700" b="1" dirty="0" smtClean="0"/>
              <a:t>			water </a:t>
            </a:r>
            <a:r>
              <a:rPr lang="en-US" sz="6700" b="1" dirty="0"/>
              <a:t>is </a:t>
            </a:r>
            <a:r>
              <a:rPr lang="en-US" sz="6700" b="1" dirty="0" smtClean="0"/>
              <a:t>removed</a:t>
            </a:r>
            <a:r>
              <a:rPr lang="en-US" sz="6700" b="1" dirty="0"/>
              <a:t>	</a:t>
            </a:r>
            <a:endParaRPr lang="en-US" sz="67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6700" b="1" dirty="0" smtClean="0"/>
              <a:t>	b</a:t>
            </a:r>
            <a:r>
              <a:rPr lang="en-US" sz="6700" b="1" dirty="0"/>
              <a:t>. </a:t>
            </a:r>
            <a:r>
              <a:rPr lang="en-US" sz="6700" b="1" dirty="0" smtClean="0"/>
              <a:t>	Formation </a:t>
            </a:r>
            <a:r>
              <a:rPr lang="en-US" sz="6700" b="1" dirty="0"/>
              <a:t>of feces </a:t>
            </a:r>
            <a:endParaRPr lang="en-US" sz="67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6700" b="1" dirty="0" smtClean="0"/>
              <a:t>	c</a:t>
            </a:r>
            <a:r>
              <a:rPr lang="en-US" sz="6700" b="1" dirty="0"/>
              <a:t>. </a:t>
            </a:r>
            <a:r>
              <a:rPr lang="en-US" sz="6700" b="1" dirty="0" smtClean="0"/>
              <a:t>	Manufacture </a:t>
            </a:r>
            <a:r>
              <a:rPr lang="en-US" sz="6700" b="1" dirty="0"/>
              <a:t>of some </a:t>
            </a:r>
            <a:r>
              <a:rPr lang="en-US" sz="6700" b="1" dirty="0" smtClean="0"/>
              <a:t>			amino </a:t>
            </a:r>
            <a:r>
              <a:rPr lang="en-US" sz="6700" b="1" dirty="0"/>
              <a:t>acids, growth factors, </a:t>
            </a:r>
            <a:r>
              <a:rPr lang="en-US" sz="6700" b="1" dirty="0" smtClean="0"/>
              <a:t>		vitamins </a:t>
            </a:r>
            <a:r>
              <a:rPr lang="en-US" sz="6700" b="1" dirty="0"/>
              <a:t>B's and K by </a:t>
            </a:r>
            <a:r>
              <a:rPr lang="en-US" sz="6700" b="1" dirty="0" smtClean="0"/>
              <a:t>			</a:t>
            </a:r>
            <a:r>
              <a:rPr lang="en-US" sz="6700" b="1" dirty="0" err="1" smtClean="0"/>
              <a:t>E.coli</a:t>
            </a:r>
            <a:r>
              <a:rPr lang="en-US" sz="6700" b="1" dirty="0"/>
              <a:t>)</a:t>
            </a:r>
            <a:endParaRPr lang="en-US" sz="67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2"/>
          <p:cNvSpPr>
            <a:spLocks noGrp="1"/>
          </p:cNvSpPr>
          <p:nvPr>
            <p:ph idx="1"/>
          </p:nvPr>
        </p:nvSpPr>
        <p:spPr>
          <a:xfrm>
            <a:off x="914400" y="300038"/>
            <a:ext cx="7313613" cy="61833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3.  E. coli bacteria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a.  	Digest some undigestable material</a:t>
            </a:r>
            <a:br>
              <a:rPr lang="en-US" sz="3200" b="1" smtClean="0"/>
            </a:br>
            <a:r>
              <a:rPr lang="en-US" sz="3200" b="1" smtClean="0"/>
              <a:t>b.  	Produce gas (farts)</a:t>
            </a:r>
            <a:br>
              <a:rPr lang="en-US" sz="3200" b="1" smtClean="0"/>
            </a:br>
            <a:r>
              <a:rPr lang="en-US" sz="3200" b="1" smtClean="0"/>
              <a:t>c.  	Produce amino acids</a:t>
            </a:r>
            <a:br>
              <a:rPr lang="en-US" sz="3200" b="1" smtClean="0"/>
            </a:br>
            <a:r>
              <a:rPr lang="en-US" sz="3200" b="1" smtClean="0"/>
              <a:t>d.  	Produce vitamins </a:t>
            </a:r>
            <a:br>
              <a:rPr lang="en-US" sz="3200" b="1" smtClean="0"/>
            </a:br>
            <a:r>
              <a:rPr lang="en-US" sz="3200" b="1" smtClean="0"/>
              <a:t>e.  	Produce growth factors (proteins that 	stimulate cell growth)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77826" name="Picture 3" descr="ecol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950" y="4057650"/>
            <a:ext cx="621188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2"/>
          <p:cNvSpPr>
            <a:spLocks noGrp="1"/>
          </p:cNvSpPr>
          <p:nvPr>
            <p:ph idx="1"/>
          </p:nvPr>
        </p:nvSpPr>
        <p:spPr>
          <a:xfrm>
            <a:off x="914400" y="317500"/>
            <a:ext cx="7313613" cy="5473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4. Feces is composed of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a. Undigested food (mainly cellulose)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b. Dead bacteria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c. Pigments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  <p:pic>
        <p:nvPicPr>
          <p:cNvPr id="78850" name="Picture 3" descr="po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3311525"/>
            <a:ext cx="3114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4" descr="poo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7838" y="2449513"/>
            <a:ext cx="4284662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smtClean="0"/>
              <a:t>III. </a:t>
            </a:r>
            <a:r>
              <a:rPr lang="en-US" sz="3600" b="1" u="sng" smtClean="0"/>
              <a:t>Digestive Enzymes</a:t>
            </a:r>
            <a:r>
              <a:rPr lang="en-US" sz="3600" b="1" smtClean="0"/>
              <a:t> </a:t>
            </a:r>
            <a:r>
              <a:rPr lang="en-US" sz="3600" b="1" smtClean="0">
                <a:hlinkClick r:id="rId2"/>
              </a:rPr>
              <a:t>VIDEO</a:t>
            </a:r>
            <a:endParaRPr lang="en-US" sz="360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146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b="1" dirty="0"/>
              <a:t>A. 	Enzymes break down food into small </a:t>
            </a:r>
            <a:r>
              <a:rPr lang="en-US" b="1" dirty="0" smtClean="0"/>
              <a:t>molecules 	which </a:t>
            </a:r>
            <a:r>
              <a:rPr lang="en-US" b="1" dirty="0"/>
              <a:t>are then absorbed</a:t>
            </a:r>
            <a:endParaRPr lang="en-US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Fill out the following from your textbook: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Source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pH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Food Digested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Product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For: Salivary Amylase, Pepsin(</a:t>
            </a:r>
            <a:r>
              <a:rPr lang="en-US" b="1" dirty="0" err="1" smtClean="0"/>
              <a:t>ogen</a:t>
            </a:r>
            <a:r>
              <a:rPr lang="en-US" b="1" dirty="0" smtClean="0"/>
              <a:t>), Trypsin, Pancreatic Amylase, Lipase, Nuclease, Peptidase, Maltase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914400" y="203200"/>
            <a:ext cx="7313613" cy="682625"/>
          </a:xfrm>
        </p:spPr>
        <p:txBody>
          <a:bodyPr/>
          <a:lstStyle/>
          <a:p>
            <a:pPr algn="l"/>
            <a:r>
              <a:rPr lang="en-US" sz="3600" b="1" smtClean="0"/>
              <a:t>IV. </a:t>
            </a:r>
            <a:r>
              <a:rPr lang="en-US" sz="3600" b="1" u="sng" smtClean="0"/>
              <a:t>Swallowing and Peristalsis</a:t>
            </a:r>
            <a:r>
              <a:rPr lang="en-US" sz="3600" b="1" smtClean="0"/>
              <a:t> </a:t>
            </a:r>
            <a:endParaRPr lang="en-US" sz="3600" smtClean="0"/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914400" y="885825"/>
            <a:ext cx="7313613" cy="58483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smtClean="0"/>
              <a:t>A. 	Swallowing involves the formation of a bolus (food 	ball)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	1. Formed by the mouth, teeth, tongue, and saliva 	from the salivary glands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B. 	When swallowing the esophagus moves the bolus 	into the stomach by peristalsis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	1. Peristalsis is a rhythmic, wavelike contraction of 	the esophagus and intestine</a:t>
            </a:r>
            <a:br>
              <a:rPr lang="en-US" b="1" smtClean="0"/>
            </a:br>
            <a:r>
              <a:rPr lang="en-US" b="1" smtClean="0"/>
              <a:t>  	2. Muscle contractions (smooth muscle) run along 	the tube and push food material in one direction 	peristalsis </a:t>
            </a:r>
            <a:r>
              <a:rPr lang="en-US" b="1" smtClean="0">
                <a:hlinkClick r:id="rId2"/>
              </a:rPr>
              <a:t>VIDEO</a:t>
            </a: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914400" y="233363"/>
            <a:ext cx="7313613" cy="736600"/>
          </a:xfrm>
        </p:spPr>
        <p:txBody>
          <a:bodyPr/>
          <a:lstStyle/>
          <a:p>
            <a:pPr algn="l"/>
            <a:r>
              <a:rPr lang="en-US" sz="3600" b="1" smtClean="0"/>
              <a:t>VI.	</a:t>
            </a:r>
            <a:r>
              <a:rPr lang="en-US" sz="3600" b="1" u="sng" smtClean="0"/>
              <a:t>The 7 Functions of the Liver</a:t>
            </a:r>
            <a:endParaRPr lang="en-US" sz="3600" smtClean="0"/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133350" y="1371600"/>
            <a:ext cx="8839200" cy="53133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smtClean="0"/>
              <a:t>1.	Removes and metabolize toxic materials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	a.	Example:  alcohol detoxification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2.	Stores extra glucose in the form of glycogen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	a.	Will also convert glycogen to glucose when 			blood sugar levels drop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3.	Destroys old red blood cells</a:t>
            </a:r>
            <a:br>
              <a:rPr lang="en-US" b="1" smtClean="0"/>
            </a:br>
            <a:r>
              <a:rPr lang="en-US" b="1" smtClean="0"/>
              <a:t>	a.	Broken into the heme segment which is 			recycled in new red blood cells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	b.	Broken into bile which is stored in the gall 			bladder to be used for fat emulsification</a:t>
            </a: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914400" y="133350"/>
            <a:ext cx="7313613" cy="65341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600" b="1" smtClean="0"/>
              <a:t>c.	Columnar Epithelium: </a:t>
            </a:r>
            <a:endParaRPr lang="en-US" sz="3600" smtClean="0"/>
          </a:p>
          <a:p>
            <a:pPr marL="457200" lvl="1" indent="0">
              <a:buFontTx/>
              <a:buNone/>
            </a:pPr>
            <a:r>
              <a:rPr lang="en-US" sz="3000" b="1" smtClean="0"/>
              <a:t>i.	Column-shaped cells</a:t>
            </a:r>
            <a:endParaRPr lang="en-US" sz="3000" smtClean="0"/>
          </a:p>
          <a:p>
            <a:pPr marL="457200" lvl="1" indent="0">
              <a:buFontTx/>
              <a:buNone/>
            </a:pPr>
            <a:r>
              <a:rPr lang="en-US" sz="3000" b="1" smtClean="0"/>
              <a:t>ii.	Often have microvilli or cilia to aid 	function</a:t>
            </a:r>
            <a:endParaRPr lang="en-US" sz="3000" smtClean="0"/>
          </a:p>
          <a:p>
            <a:pPr marL="457200" lvl="1" indent="0">
              <a:buFontTx/>
              <a:buNone/>
            </a:pPr>
            <a:r>
              <a:rPr lang="en-US" sz="3000" b="1" smtClean="0"/>
              <a:t>iii.	e.g. lining of intestine, oviduct 	lining, lining of uterus</a:t>
            </a:r>
            <a:endParaRPr lang="en-US" sz="3000" smtClean="0"/>
          </a:p>
          <a:p>
            <a:pPr marL="457200" lvl="1" indent="0">
              <a:buFontTx/>
              <a:buNone/>
            </a:pPr>
            <a:r>
              <a:rPr lang="en-US" sz="3000" b="1" smtClean="0"/>
              <a:t>iv.	Each type can exist as a single layer 	or 	be stratified (layers stacked on top of 	each other).  </a:t>
            </a:r>
            <a:endParaRPr lang="en-US" sz="3000" smtClean="0"/>
          </a:p>
          <a:p>
            <a:pPr marL="457200" lvl="1" indent="0">
              <a:buFontTx/>
              <a:buNone/>
            </a:pPr>
            <a:r>
              <a:rPr lang="en-US" sz="3000" b="1" smtClean="0"/>
              <a:t>v.	e.g. mouth, nose, vagina lined by 	stratified squamous epithelium.</a:t>
            </a:r>
            <a:r>
              <a:rPr lang="en-US" sz="3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2"/>
          <p:cNvSpPr>
            <a:spLocks noGrp="1"/>
          </p:cNvSpPr>
          <p:nvPr>
            <p:ph idx="1"/>
          </p:nvPr>
        </p:nvSpPr>
        <p:spPr>
          <a:xfrm>
            <a:off x="914400" y="133350"/>
            <a:ext cx="7313613" cy="63674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4.	Produces urea from breakdown 	product of amino acids</a:t>
            </a:r>
            <a:br>
              <a:rPr lang="en-US" sz="3200" b="1" smtClean="0"/>
            </a:br>
            <a:r>
              <a:rPr lang="en-US" sz="3200" b="1" smtClean="0"/>
              <a:t>	a.	Urea is nitrogenous waste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5.	Makes blood proteins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6.	Stores iron and the fat-soluble 	vitamins A, D, E and K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7.	Converts amino acids to glucose if 	necessary 	(gluconeogenesis)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mtClean="0">
                <a:hlinkClick r:id="rId2"/>
              </a:rPr>
              <a:t>VIDEO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3613" cy="868363"/>
          </a:xfrm>
        </p:spPr>
        <p:txBody>
          <a:bodyPr/>
          <a:lstStyle/>
          <a:p>
            <a:pPr algn="l"/>
            <a:r>
              <a:rPr lang="en-US" sz="3200" b="1" smtClean="0"/>
              <a:t>V.	</a:t>
            </a:r>
            <a:r>
              <a:rPr lang="en-US" sz="3200" b="1" u="sng" smtClean="0"/>
              <a:t>Gastric, Pancreatic and Intestinal Juices</a:t>
            </a:r>
            <a:r>
              <a:rPr lang="en-US" sz="3200" b="1" smtClean="0"/>
              <a:t> </a:t>
            </a:r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1020763"/>
            <a:ext cx="8839200" cy="5680075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 smtClean="0"/>
              <a:t>A.	Mouth</a:t>
            </a:r>
            <a:r>
              <a:rPr lang="en-US" sz="9600" b="1" dirty="0"/>
              <a:t>:  Salivary Glands: </a:t>
            </a:r>
            <a:br>
              <a:rPr lang="en-US" sz="9600" b="1" dirty="0"/>
            </a:br>
            <a:r>
              <a:rPr lang="en-US" sz="9600" b="1" dirty="0" smtClean="0"/>
              <a:t>	1</a:t>
            </a:r>
            <a:r>
              <a:rPr lang="en-US" sz="9600" b="1" dirty="0"/>
              <a:t>.	</a:t>
            </a:r>
            <a:r>
              <a:rPr lang="en-US" sz="9600" b="1" dirty="0" smtClean="0"/>
              <a:t>Saliva</a:t>
            </a:r>
            <a:endParaRPr lang="en-US" sz="9600" dirty="0" smtClean="0"/>
          </a:p>
          <a:p>
            <a:pPr marL="0" indent="0" fontAlgn="auto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 smtClean="0"/>
              <a:t>		a. composed of </a:t>
            </a:r>
            <a:endParaRPr lang="en-US" sz="9600" dirty="0" smtClean="0"/>
          </a:p>
          <a:p>
            <a:pPr marL="0" indent="0" fontAlgn="auto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 smtClean="0"/>
              <a:t>			</a:t>
            </a:r>
            <a:r>
              <a:rPr lang="en-US" sz="9600" b="1" dirty="0" err="1" smtClean="0"/>
              <a:t>i</a:t>
            </a:r>
            <a:r>
              <a:rPr lang="en-US" sz="9600" b="1" dirty="0"/>
              <a:t>.	H</a:t>
            </a:r>
            <a:r>
              <a:rPr lang="en-US" sz="9600" b="1" baseline="-25000" dirty="0"/>
              <a:t>2</a:t>
            </a:r>
            <a:r>
              <a:rPr lang="en-US" sz="9600" b="1" dirty="0"/>
              <a:t>O</a:t>
            </a:r>
            <a:endParaRPr lang="en-US" sz="9600" dirty="0"/>
          </a:p>
          <a:p>
            <a:pPr marL="0" indent="0" fontAlgn="auto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 smtClean="0"/>
              <a:t>			ii</a:t>
            </a:r>
            <a:r>
              <a:rPr lang="en-US" sz="9600" b="1" dirty="0"/>
              <a:t>.	mucus</a:t>
            </a:r>
            <a:endParaRPr lang="en-US" sz="9600" dirty="0"/>
          </a:p>
          <a:p>
            <a:pPr marL="0" indent="0" fontAlgn="auto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 smtClean="0"/>
              <a:t>			iii</a:t>
            </a:r>
            <a:r>
              <a:rPr lang="en-US" sz="9600" b="1" dirty="0"/>
              <a:t>.	salivary </a:t>
            </a:r>
            <a:r>
              <a:rPr lang="en-US" sz="9600" b="1" dirty="0" err="1"/>
              <a:t>amalyse</a:t>
            </a:r>
            <a:r>
              <a:rPr lang="en-US" sz="9600" b="1" dirty="0"/>
              <a:t/>
            </a:r>
            <a:br>
              <a:rPr lang="en-US" sz="9600" b="1" dirty="0"/>
            </a:br>
            <a:r>
              <a:rPr lang="en-US" sz="9600" b="1" dirty="0" smtClean="0"/>
              <a:t>		b. function</a:t>
            </a:r>
            <a:r>
              <a:rPr lang="en-US" sz="9600" b="1" dirty="0"/>
              <a:t>:</a:t>
            </a:r>
            <a:endParaRPr lang="en-US" sz="9600" dirty="0"/>
          </a:p>
          <a:p>
            <a:pPr marL="0" indent="0" fontAlgn="auto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 smtClean="0"/>
              <a:t>			</a:t>
            </a:r>
            <a:r>
              <a:rPr lang="en-US" sz="9600" b="1" dirty="0" err="1" smtClean="0"/>
              <a:t>i</a:t>
            </a:r>
            <a:r>
              <a:rPr lang="en-US" sz="9600" b="1" dirty="0"/>
              <a:t>.	Salivary amylase (digestive enzyme </a:t>
            </a:r>
            <a:r>
              <a:rPr lang="en-US" sz="9600" b="1" dirty="0" smtClean="0"/>
              <a:t>					that </a:t>
            </a:r>
            <a:r>
              <a:rPr lang="en-US" sz="9600" b="1" dirty="0"/>
              <a:t>breaks down starches)</a:t>
            </a:r>
            <a:endParaRPr lang="en-US" sz="9600" dirty="0"/>
          </a:p>
          <a:p>
            <a:pPr marL="0" indent="0" fontAlgn="auto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 smtClean="0"/>
              <a:t>			ii</a:t>
            </a:r>
            <a:r>
              <a:rPr lang="en-US" sz="9600" b="1" dirty="0"/>
              <a:t>.	Clean the mouth</a:t>
            </a:r>
            <a:endParaRPr lang="en-US" sz="9600" dirty="0"/>
          </a:p>
          <a:p>
            <a:pPr marL="0" indent="0" fontAlgn="auto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/>
              <a:t>	</a:t>
            </a:r>
            <a:r>
              <a:rPr lang="en-US" sz="9600" b="1" dirty="0" smtClean="0"/>
              <a:t>		iii</a:t>
            </a:r>
            <a:r>
              <a:rPr lang="en-US" sz="9600" b="1" dirty="0"/>
              <a:t>.	Dissolve soluble particles</a:t>
            </a:r>
            <a:endParaRPr lang="en-US" sz="9600" dirty="0"/>
          </a:p>
          <a:p>
            <a:pPr marL="0" indent="0" fontAlgn="auto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/>
              <a:t>	</a:t>
            </a:r>
            <a:r>
              <a:rPr lang="en-US" sz="9600" b="1" dirty="0" smtClean="0"/>
              <a:t>		iv</a:t>
            </a:r>
            <a:r>
              <a:rPr lang="en-US" sz="9600" b="1" dirty="0"/>
              <a:t>.	Soften food</a:t>
            </a:r>
            <a:endParaRPr lang="en-US" sz="9600" dirty="0"/>
          </a:p>
          <a:p>
            <a:pPr marL="0" indent="0" fontAlgn="auto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/>
              <a:t>	</a:t>
            </a:r>
            <a:r>
              <a:rPr lang="en-US" sz="9600" b="1" dirty="0" smtClean="0"/>
              <a:t>		v</a:t>
            </a:r>
            <a:r>
              <a:rPr lang="en-US" sz="9600" b="1" dirty="0"/>
              <a:t>.	Moistens the lining of the mouth</a:t>
            </a:r>
            <a:endParaRPr lang="en-US" sz="9600" dirty="0"/>
          </a:p>
          <a:p>
            <a:pPr marL="0" indent="0" fontAlgn="auto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 smtClean="0"/>
              <a:t>			vi</a:t>
            </a:r>
            <a:r>
              <a:rPr lang="en-US" sz="9600" b="1" dirty="0"/>
              <a:t>.	Lubrication of </a:t>
            </a:r>
            <a:r>
              <a:rPr lang="en-US" sz="9600" b="1" dirty="0" smtClean="0"/>
              <a:t>food</a:t>
            </a:r>
          </a:p>
          <a:p>
            <a:pPr marL="0" indent="0" fontAlgn="auto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/>
              <a:t>	</a:t>
            </a:r>
            <a:r>
              <a:rPr lang="en-US" sz="9600" b="1" dirty="0" smtClean="0"/>
              <a:t>		vii</a:t>
            </a:r>
            <a:r>
              <a:rPr lang="en-US" sz="9600" b="1" dirty="0"/>
              <a:t>.	Formation of a bolus (food ball)</a:t>
            </a:r>
            <a:endParaRPr lang="en-US" sz="96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3350"/>
            <a:ext cx="7313613" cy="65516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B.	Stomach:  Gastric juice </a:t>
            </a:r>
            <a:br>
              <a:rPr lang="en-US" sz="3200" b="1" dirty="0"/>
            </a:br>
            <a:r>
              <a:rPr lang="en-US" sz="3200" b="1" dirty="0" smtClean="0"/>
              <a:t>	1</a:t>
            </a:r>
            <a:r>
              <a:rPr lang="en-US" sz="3200" b="1" dirty="0"/>
              <a:t>.	water (for hydrolysis)</a:t>
            </a:r>
            <a:br>
              <a:rPr lang="en-US" sz="3200" b="1" dirty="0"/>
            </a:br>
            <a:r>
              <a:rPr lang="en-US" sz="3200" b="1" dirty="0" smtClean="0"/>
              <a:t>	2</a:t>
            </a:r>
            <a:r>
              <a:rPr lang="en-US" sz="3200" b="1" dirty="0"/>
              <a:t>.	Pepsinogen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a</a:t>
            </a:r>
            <a:r>
              <a:rPr lang="en-US" sz="3200" b="1" dirty="0"/>
              <a:t>.	inactive form of the </a:t>
            </a:r>
            <a:r>
              <a:rPr lang="en-US" sz="3200" b="1" dirty="0" smtClean="0"/>
              <a:t>				enzyme </a:t>
            </a:r>
            <a:r>
              <a:rPr lang="en-US" sz="3200" b="1" dirty="0"/>
              <a:t>Pepsin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b</a:t>
            </a:r>
            <a:r>
              <a:rPr lang="en-US" sz="3200" b="1" dirty="0"/>
              <a:t>.	needs </a:t>
            </a:r>
            <a:r>
              <a:rPr lang="en-US" sz="3200" b="1" dirty="0" err="1"/>
              <a:t>HCl</a:t>
            </a:r>
            <a:r>
              <a:rPr lang="en-US" sz="3200" b="1" dirty="0"/>
              <a:t> to lower pH to </a:t>
            </a:r>
            <a:r>
              <a:rPr lang="en-US" sz="3200" b="1" dirty="0" smtClean="0"/>
              <a:t>			activate </a:t>
            </a:r>
            <a:r>
              <a:rPr lang="en-US" sz="3200" b="1" dirty="0"/>
              <a:t>Pepsin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c</a:t>
            </a:r>
            <a:r>
              <a:rPr lang="en-US" sz="3200" b="1" dirty="0"/>
              <a:t>.	Pepsin digests large </a:t>
            </a:r>
            <a:r>
              <a:rPr lang="en-US" sz="3200" b="1" dirty="0" smtClean="0"/>
              <a:t>				proteins </a:t>
            </a:r>
            <a:r>
              <a:rPr lang="en-US" sz="3200" b="1" dirty="0"/>
              <a:t>to small amino </a:t>
            </a:r>
            <a:r>
              <a:rPr lang="en-US" sz="3200" b="1" dirty="0" smtClean="0"/>
              <a:t>			acid </a:t>
            </a:r>
            <a:r>
              <a:rPr lang="en-US" sz="3200" b="1" dirty="0"/>
              <a:t>chains (peptides)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d</a:t>
            </a:r>
            <a:r>
              <a:rPr lang="en-US" sz="3200" b="1" dirty="0"/>
              <a:t>.	food becomes semi liquid </a:t>
            </a:r>
            <a:r>
              <a:rPr lang="en-US" sz="3200" b="1" dirty="0" smtClean="0"/>
              <a:t>			mass </a:t>
            </a:r>
            <a:r>
              <a:rPr lang="en-US" sz="3200" b="1" dirty="0"/>
              <a:t>called acid </a:t>
            </a:r>
            <a:r>
              <a:rPr lang="en-US" sz="3200" b="1" dirty="0" err="1"/>
              <a:t>chyme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166688"/>
            <a:ext cx="8755062" cy="6551612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C.	Pancreas:  Pancreatic juice </a:t>
            </a:r>
            <a:br>
              <a:rPr lang="en-US" sz="3200" b="1" dirty="0"/>
            </a:br>
            <a:r>
              <a:rPr lang="en-US" sz="3200" b="1" dirty="0" smtClean="0"/>
              <a:t>	1</a:t>
            </a:r>
            <a:r>
              <a:rPr lang="en-US" sz="3200" b="1" dirty="0"/>
              <a:t>.	Sodium Bicarbonate: (</a:t>
            </a:r>
            <a:r>
              <a:rPr lang="en-US" sz="3200" b="1" dirty="0" smtClean="0"/>
              <a:t>NaHCO</a:t>
            </a:r>
            <a:r>
              <a:rPr lang="en-US" sz="3200" b="1" baseline="-25000" dirty="0" smtClean="0"/>
              <a:t>3 </a:t>
            </a:r>
            <a:r>
              <a:rPr lang="en-US" sz="3200" b="1" dirty="0"/>
              <a:t>, </a:t>
            </a:r>
            <a:r>
              <a:rPr lang="en-US" sz="3200" b="1" dirty="0" smtClean="0"/>
              <a:t>			Baking </a:t>
            </a:r>
            <a:r>
              <a:rPr lang="en-US" sz="3200" b="1" dirty="0"/>
              <a:t>Soda)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a</a:t>
            </a:r>
            <a:r>
              <a:rPr lang="en-US" sz="3200" b="1" dirty="0"/>
              <a:t>.	very important in neutralizing </a:t>
            </a:r>
            <a:r>
              <a:rPr lang="en-US" sz="3200" b="1" dirty="0" smtClean="0"/>
              <a:t>				stomach </a:t>
            </a:r>
            <a:r>
              <a:rPr lang="en-US" sz="3200" b="1" dirty="0"/>
              <a:t>acid to give a </a:t>
            </a:r>
            <a:r>
              <a:rPr lang="en-US" sz="3200" b="1" dirty="0" smtClean="0"/>
              <a:t>slightly </a:t>
            </a:r>
            <a:r>
              <a:rPr lang="en-US" sz="3200" b="1" dirty="0"/>
              <a:t>basic </a:t>
            </a:r>
            <a:r>
              <a:rPr lang="en-US" sz="3200" b="1" dirty="0" smtClean="0"/>
              <a:t>			pH </a:t>
            </a:r>
            <a:r>
              <a:rPr lang="en-US" sz="3200" b="1" dirty="0"/>
              <a:t>in intestine. (pH 3.5 in stomach to </a:t>
            </a:r>
            <a:r>
              <a:rPr lang="en-US" sz="3200" b="1" dirty="0" smtClean="0"/>
              <a:t>			pH </a:t>
            </a:r>
            <a:r>
              <a:rPr lang="en-US" sz="3200" b="1" dirty="0"/>
              <a:t>7.5 in intestine)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2</a:t>
            </a:r>
            <a:r>
              <a:rPr lang="en-US" sz="3200" b="1" dirty="0"/>
              <a:t>.	Enzymes:</a:t>
            </a:r>
            <a:br>
              <a:rPr lang="en-US" sz="3200" b="1" dirty="0"/>
            </a:br>
            <a:r>
              <a:rPr lang="en-US" sz="3200" b="1" dirty="0" smtClean="0"/>
              <a:t>		a</a:t>
            </a:r>
            <a:r>
              <a:rPr lang="en-US" sz="3200" b="1" dirty="0"/>
              <a:t>.	Pancreatic Amylase </a:t>
            </a:r>
            <a:br>
              <a:rPr lang="en-US" sz="3200" b="1" dirty="0"/>
            </a:br>
            <a:r>
              <a:rPr lang="en-US" sz="3200" b="1" dirty="0" smtClean="0"/>
              <a:t>		b</a:t>
            </a:r>
            <a:r>
              <a:rPr lang="en-US" sz="3200" b="1" dirty="0"/>
              <a:t>.	Trypsin </a:t>
            </a:r>
            <a:br>
              <a:rPr lang="en-US" sz="3200" b="1" dirty="0"/>
            </a:br>
            <a:r>
              <a:rPr lang="en-US" sz="3200" b="1" dirty="0" smtClean="0"/>
              <a:t>		c</a:t>
            </a:r>
            <a:r>
              <a:rPr lang="en-US" sz="3200" b="1" dirty="0"/>
              <a:t>.	Lipase </a:t>
            </a:r>
            <a:br>
              <a:rPr lang="en-US" sz="3200" b="1" dirty="0"/>
            </a:br>
            <a:r>
              <a:rPr lang="en-US" sz="3200" b="1" dirty="0" smtClean="0"/>
              <a:t>		d</a:t>
            </a:r>
            <a:r>
              <a:rPr lang="en-US" sz="3200" b="1" dirty="0"/>
              <a:t>.	Nuclease (digests DNA &amp; RNA to </a:t>
            </a:r>
            <a:r>
              <a:rPr lang="en-US" sz="3200" b="1" dirty="0" smtClean="0"/>
              <a:t>			nucleotides</a:t>
            </a:r>
            <a:r>
              <a:rPr lang="en-US" sz="3200" b="1" dirty="0"/>
              <a:t>)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smtClean="0"/>
              <a:t>VI.	</a:t>
            </a:r>
            <a:r>
              <a:rPr lang="en-US" sz="3600" b="1" u="sng" smtClean="0"/>
              <a:t>Insulin (and Glucagon)</a:t>
            </a:r>
            <a:r>
              <a:rPr lang="en-US" sz="3600" b="1" smtClean="0"/>
              <a:t> </a:t>
            </a:r>
            <a:r>
              <a:rPr lang="en-US" sz="3600" b="1" smtClean="0">
                <a:hlinkClick r:id="rId2"/>
              </a:rPr>
              <a:t>VIDEO</a:t>
            </a:r>
            <a:endParaRPr 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1625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A</a:t>
            </a:r>
            <a:r>
              <a:rPr lang="en-US" sz="3200" b="1" dirty="0"/>
              <a:t>.	Insulin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1</a:t>
            </a:r>
            <a:r>
              <a:rPr lang="en-US" sz="3200" b="1" dirty="0"/>
              <a:t>.	Hormone produced by </a:t>
            </a:r>
            <a:r>
              <a:rPr lang="en-US" sz="3200" b="1" dirty="0" smtClean="0"/>
              <a:t>				cells </a:t>
            </a:r>
            <a:r>
              <a:rPr lang="en-US" sz="3200" b="1" dirty="0"/>
              <a:t>in the Pancreas called </a:t>
            </a:r>
            <a:r>
              <a:rPr lang="en-US" sz="3200" b="1" dirty="0" smtClean="0"/>
              <a:t>			islets </a:t>
            </a:r>
            <a:r>
              <a:rPr lang="en-US" sz="3200" b="1" dirty="0"/>
              <a:t>of Langerhans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2</a:t>
            </a:r>
            <a:r>
              <a:rPr lang="en-US" sz="3200" b="1" dirty="0"/>
              <a:t>.	Acts upon the cell </a:t>
            </a:r>
            <a:r>
              <a:rPr lang="en-US" sz="3200" b="1" dirty="0" smtClean="0"/>
              <a:t>				membranes </a:t>
            </a:r>
            <a:r>
              <a:rPr lang="en-US" sz="3200" b="1" dirty="0"/>
              <a:t>of most cells </a:t>
            </a:r>
            <a:r>
              <a:rPr lang="en-US" sz="3200" b="1" dirty="0" smtClean="0"/>
              <a:t>			and opens </a:t>
            </a:r>
            <a:r>
              <a:rPr lang="en-US" sz="3200" b="1" dirty="0"/>
              <a:t>the protein gates </a:t>
            </a:r>
            <a:r>
              <a:rPr lang="en-US" sz="3200" b="1" dirty="0" smtClean="0"/>
              <a:t>			in </a:t>
            </a:r>
            <a:r>
              <a:rPr lang="en-US" sz="3200" b="1" dirty="0"/>
              <a:t>the membranes, allowing </a:t>
            </a:r>
            <a:r>
              <a:rPr lang="en-US" sz="3200" b="1" dirty="0" smtClean="0"/>
              <a:t>			glucose </a:t>
            </a:r>
            <a:r>
              <a:rPr lang="en-US" sz="3200" b="1" dirty="0"/>
              <a:t>to enter the cells </a:t>
            </a:r>
            <a:r>
              <a:rPr lang="en-US" sz="3200" b="1" dirty="0" smtClean="0"/>
              <a:t>			from </a:t>
            </a:r>
            <a:r>
              <a:rPr lang="en-US" sz="3200" b="1" dirty="0"/>
              <a:t>the blood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3</a:t>
            </a:r>
            <a:r>
              <a:rPr lang="en-US" sz="3200" b="1" dirty="0"/>
              <a:t>.	Lowering blood sugar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4963"/>
            <a:ext cx="7313613" cy="624998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4</a:t>
            </a:r>
            <a:r>
              <a:rPr lang="en-US" sz="3200" b="1" dirty="0"/>
              <a:t>.	Stimulates the liver and </a:t>
            </a:r>
            <a:r>
              <a:rPr lang="en-US" sz="3200" b="1" dirty="0" smtClean="0"/>
              <a:t>			muscles </a:t>
            </a:r>
            <a:r>
              <a:rPr lang="en-US" sz="3200" b="1" dirty="0"/>
              <a:t>to convert glucose </a:t>
            </a:r>
            <a:r>
              <a:rPr lang="en-US" sz="3200" b="1" dirty="0" smtClean="0"/>
              <a:t>			to </a:t>
            </a:r>
            <a:r>
              <a:rPr lang="en-US" sz="3200" b="1" dirty="0"/>
              <a:t>glycogen, as well as </a:t>
            </a:r>
            <a:r>
              <a:rPr lang="en-US" sz="3200" b="1" dirty="0" smtClean="0"/>
              <a:t>				promoting </a:t>
            </a:r>
            <a:r>
              <a:rPr lang="en-US" sz="3200" b="1" dirty="0"/>
              <a:t>the formation </a:t>
            </a:r>
            <a:r>
              <a:rPr lang="en-US" sz="3200" b="1" dirty="0" smtClean="0"/>
              <a:t>			of </a:t>
            </a:r>
            <a:r>
              <a:rPr lang="en-US" sz="3200" b="1" dirty="0"/>
              <a:t>fats and proteins.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B</a:t>
            </a:r>
            <a:r>
              <a:rPr lang="en-US" sz="3200" b="1" dirty="0"/>
              <a:t>.	Glucagon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1</a:t>
            </a:r>
            <a:r>
              <a:rPr lang="en-US" sz="3200" b="1" dirty="0"/>
              <a:t>.	Second hormone </a:t>
            </a:r>
            <a:r>
              <a:rPr lang="en-US" sz="3200" b="1" dirty="0" smtClean="0"/>
              <a:t>					produced </a:t>
            </a:r>
            <a:r>
              <a:rPr lang="en-US" sz="3200" b="1" dirty="0"/>
              <a:t>by cells in the </a:t>
            </a:r>
            <a:r>
              <a:rPr lang="en-US" sz="3200" b="1" dirty="0" smtClean="0"/>
              <a:t>			Pancreas </a:t>
            </a:r>
            <a:r>
              <a:rPr lang="en-US" sz="3200" b="1" dirty="0"/>
              <a:t>called islets of </a:t>
            </a:r>
            <a:r>
              <a:rPr lang="en-US" sz="3200" b="1" dirty="0" smtClean="0"/>
              <a:t>			Langerhans 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	2</a:t>
            </a:r>
            <a:r>
              <a:rPr lang="en-US" sz="3200" b="1" dirty="0"/>
              <a:t>.	Will increase blood glucose </a:t>
            </a:r>
            <a:r>
              <a:rPr lang="en-US" sz="3200" b="1" dirty="0" smtClean="0"/>
              <a:t>			levels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914400" y="250825"/>
            <a:ext cx="7313613" cy="685800"/>
          </a:xfrm>
        </p:spPr>
        <p:txBody>
          <a:bodyPr/>
          <a:lstStyle/>
          <a:p>
            <a:pPr algn="l"/>
            <a:r>
              <a:rPr lang="en-US" sz="3600" b="1" smtClean="0"/>
              <a:t>VII.	</a:t>
            </a:r>
            <a:r>
              <a:rPr lang="en-US" sz="3600" b="1" u="sng" smtClean="0"/>
              <a:t>Liver and Bile</a:t>
            </a:r>
            <a:r>
              <a:rPr lang="en-US" sz="3600" b="1" smtClean="0"/>
              <a:t> </a:t>
            </a:r>
            <a:endParaRPr lang="en-US" sz="3600" smtClean="0"/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914400" y="1069975"/>
            <a:ext cx="7313613" cy="5597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smtClean="0"/>
              <a:t>	A.	Liver is connected to the 			intestines (villi) by the Hepatic 		portal vein which carries blood 		rich in foods to the liver</a:t>
            </a:r>
            <a:endParaRPr lang="en-US" sz="3200" smtClean="0"/>
          </a:p>
          <a:p>
            <a:pPr marL="0" indent="0">
              <a:buFontTx/>
              <a:buNone/>
            </a:pPr>
            <a:r>
              <a:rPr lang="en-US" sz="3200" b="1" smtClean="0"/>
              <a:t>	B.	Liver acts as the gatekeeper to t		he blood by keeping levels of 		various foods in the blood 			(Hepatic vein) constant.</a:t>
            </a:r>
            <a:endParaRPr lang="en-US" sz="3200" smtClean="0"/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ontent Placeholder 2"/>
          <p:cNvSpPr>
            <a:spLocks noGrp="1"/>
          </p:cNvSpPr>
          <p:nvPr>
            <p:ph idx="1"/>
          </p:nvPr>
        </p:nvSpPr>
        <p:spPr>
          <a:xfrm>
            <a:off x="914400" y="266700"/>
            <a:ext cx="7313613" cy="63182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smtClean="0"/>
              <a:t>C.	Digestive function of the Liver </a:t>
            </a:r>
            <a:br>
              <a:rPr lang="en-US" b="1" smtClean="0"/>
            </a:br>
            <a:r>
              <a:rPr lang="en-US" b="1" smtClean="0"/>
              <a:t>	1.	Secretes bile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		a.	Green fluid	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		b.	Stored in the gall bladder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		c.	Emulsifies fats</a:t>
            </a:r>
            <a:endParaRPr lang="en-US" smtClean="0"/>
          </a:p>
          <a:p>
            <a:pPr marL="457200" lvl="1" indent="0">
              <a:buFontTx/>
              <a:buNone/>
            </a:pPr>
            <a:r>
              <a:rPr lang="en-US" b="1" smtClean="0"/>
              <a:t>			i.	Breaks fat drops into tiny 				droplets which are 					homogeneous</a:t>
            </a:r>
            <a:br>
              <a:rPr lang="en-US" b="1" smtClean="0"/>
            </a:br>
            <a:r>
              <a:rPr lang="en-US" b="1" smtClean="0"/>
              <a:t>			ii.	Stay in suspension</a:t>
            </a:r>
            <a:br>
              <a:rPr lang="en-US" b="1" smtClean="0"/>
            </a:br>
            <a:r>
              <a:rPr lang="en-US" b="1" smtClean="0"/>
              <a:t>			iii.	Increases surface are of the fat 				droplets for Lipase to work on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	2.	Breakdown fluid of hemoglobin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smtClean="0"/>
              <a:t>			</a:t>
            </a:r>
            <a:r>
              <a:rPr lang="en-US" smtClean="0">
                <a:hlinkClick r:id="rId2"/>
              </a:rPr>
              <a:t>VIDEO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smtClean="0"/>
              <a:t>X.	</a:t>
            </a:r>
            <a:r>
              <a:rPr lang="en-US" sz="3200" b="1" u="sng" smtClean="0"/>
              <a:t>Control of Digestive Gland Secretions</a:t>
            </a:r>
            <a:r>
              <a:rPr lang="en-US" sz="3200" b="1" smtClean="0"/>
              <a:t>  </a:t>
            </a:r>
            <a:endParaRPr lang="en-US" sz="3200" smtClean="0"/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7990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smtClean="0"/>
              <a:t>A.	Simple nervous reflex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	1.	Presence of food in the gut triggers 			nervous impulses to the brain which then 		sends nervous impulses to the digestive 		glands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B.	Conditioned reflex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	1.	Food is not present in the gut but some 		external stimulus causes glandular 			secretion to being</a:t>
            </a:r>
            <a:endParaRPr lang="en-US" smtClean="0"/>
          </a:p>
          <a:p>
            <a:pPr marL="0" indent="0">
              <a:buFontTx/>
              <a:buNone/>
            </a:pPr>
            <a:r>
              <a:rPr lang="en-US" b="1" smtClean="0"/>
              <a:t>	2.	</a:t>
            </a:r>
            <a:r>
              <a:rPr lang="en-US" b="1" smtClean="0">
                <a:hlinkClick r:id="rId2"/>
              </a:rPr>
              <a:t>Example:  </a:t>
            </a:r>
            <a:r>
              <a:rPr lang="en-US" b="1" smtClean="0"/>
              <a:t>Pavlovs dogs &amp; bells</a:t>
            </a: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0825"/>
            <a:ext cx="7313613" cy="6467475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400" b="1" dirty="0"/>
              <a:t>C.	Hormonal control</a:t>
            </a:r>
            <a:endParaRPr lang="en-US" sz="34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400" b="1" dirty="0" smtClean="0"/>
              <a:t>	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34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3400" b="1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34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3400" b="1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3400" b="1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3400" b="1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3400" b="1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400" b="1" dirty="0" smtClean="0"/>
              <a:t>	1</a:t>
            </a:r>
            <a:r>
              <a:rPr lang="en-US" sz="3400" b="1" dirty="0"/>
              <a:t>.	Hormone released by some gland </a:t>
            </a:r>
            <a:r>
              <a:rPr lang="en-US" sz="3400" b="1" dirty="0" smtClean="0"/>
              <a:t>stimulated </a:t>
            </a:r>
            <a:r>
              <a:rPr lang="en-US" sz="3400" b="1" dirty="0"/>
              <a:t>(via </a:t>
            </a:r>
            <a:r>
              <a:rPr lang="en-US" sz="3400" b="1" dirty="0" smtClean="0"/>
              <a:t>		bloodstream</a:t>
            </a:r>
            <a:r>
              <a:rPr lang="en-US" sz="3400" b="1" dirty="0"/>
              <a:t>) a digestive </a:t>
            </a:r>
            <a:r>
              <a:rPr lang="en-US" sz="3400" b="1" dirty="0" smtClean="0"/>
              <a:t>gland </a:t>
            </a:r>
            <a:r>
              <a:rPr lang="en-US" sz="3400" b="1" dirty="0"/>
              <a:t>to begin secretion</a:t>
            </a:r>
            <a:endParaRPr lang="en-US" sz="34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400" b="1" dirty="0" smtClean="0"/>
              <a:t>	2</a:t>
            </a:r>
            <a:r>
              <a:rPr lang="en-US" sz="3400" b="1" dirty="0"/>
              <a:t>.	Example:  gastrin stimulates pepsinogen </a:t>
            </a:r>
            <a:r>
              <a:rPr lang="en-US" sz="3400" b="1" dirty="0" smtClean="0"/>
              <a:t>		secretion</a:t>
            </a:r>
            <a:endParaRPr lang="en-US" sz="34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2162" name="Picture 3" descr="hormo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275" y="708025"/>
            <a:ext cx="5919788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6688"/>
            <a:ext cx="7313613" cy="64674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600" b="1" dirty="0"/>
              <a:t>d.	</a:t>
            </a:r>
            <a:r>
              <a:rPr lang="en-US" sz="3600" b="1" dirty="0" err="1"/>
              <a:t>Pseudostratified</a:t>
            </a:r>
            <a:r>
              <a:rPr lang="en-US" sz="3600" b="1" dirty="0"/>
              <a:t> Columnar:</a:t>
            </a:r>
            <a:endParaRPr lang="en-US" sz="36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err="1"/>
              <a:t>i</a:t>
            </a:r>
            <a:r>
              <a:rPr lang="en-US" sz="3200" b="1" dirty="0"/>
              <a:t>.	Appear to be layered but is </a:t>
            </a:r>
            <a:r>
              <a:rPr lang="en-US" sz="3200" b="1" dirty="0" smtClean="0"/>
              <a:t>	really </a:t>
            </a:r>
            <a:r>
              <a:rPr lang="en-US" sz="3200" b="1" dirty="0"/>
              <a:t>just </a:t>
            </a:r>
            <a:r>
              <a:rPr lang="en-US" sz="3200" b="1" dirty="0" smtClean="0"/>
              <a:t>	one </a:t>
            </a:r>
            <a:r>
              <a:rPr lang="en-US" sz="3200" b="1" dirty="0"/>
              <a:t>layer </a:t>
            </a:r>
            <a:r>
              <a:rPr lang="en-US" sz="3200" b="1" dirty="0" smtClean="0"/>
              <a:t>of </a:t>
            </a:r>
            <a:r>
              <a:rPr lang="en-US" sz="3200" b="1" dirty="0"/>
              <a:t>cells</a:t>
            </a:r>
            <a:endParaRPr lang="en-US" sz="32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ii.	e.g. lining of respiratory tract.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8674" name="Picture 3" descr="pseudostratified-columnar-1000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2620963"/>
            <a:ext cx="517207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cap="all" dirty="0"/>
              <a:t>B.	</a:t>
            </a:r>
            <a:r>
              <a:rPr lang="en-US" b="1" dirty="0"/>
              <a:t>Connective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52513"/>
            <a:ext cx="7313613" cy="553243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cap="all" dirty="0"/>
              <a:t>1.	</a:t>
            </a:r>
            <a:r>
              <a:rPr lang="en-US" sz="3200" b="1" dirty="0"/>
              <a:t>Functions</a:t>
            </a:r>
            <a:r>
              <a:rPr lang="en-US" sz="3200" b="1" cap="small" dirty="0"/>
              <a:t>: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a</a:t>
            </a:r>
            <a:r>
              <a:rPr lang="en-US" sz="3200" b="1" cap="small" dirty="0"/>
              <a:t>.	</a:t>
            </a:r>
            <a:r>
              <a:rPr lang="en-US" sz="3200" b="1" cap="all" dirty="0"/>
              <a:t>B</a:t>
            </a:r>
            <a:r>
              <a:rPr lang="en-US" sz="3200" b="1" dirty="0"/>
              <a:t>ind structures together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b</a:t>
            </a:r>
            <a:r>
              <a:rPr lang="en-US" sz="3200" b="1" dirty="0"/>
              <a:t>.	Fill up spaces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c</a:t>
            </a:r>
            <a:r>
              <a:rPr lang="en-US" sz="3200" b="1" dirty="0"/>
              <a:t>.	Provide support and protection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d</a:t>
            </a:r>
            <a:r>
              <a:rPr lang="en-US" sz="3200" b="1" dirty="0"/>
              <a:t>.	Stores fat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2.	</a:t>
            </a:r>
            <a:r>
              <a:rPr lang="en-US" sz="3200" b="1" dirty="0" smtClean="0"/>
              <a:t>Structure:</a:t>
            </a:r>
            <a:endParaRPr lang="en-US" sz="32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/>
              <a:t>	a</a:t>
            </a:r>
            <a:r>
              <a:rPr lang="en-US" sz="3200" b="1" dirty="0"/>
              <a:t>.	Cells in connective tissue usually in </a:t>
            </a:r>
            <a:r>
              <a:rPr lang="en-US" sz="3200" b="1" dirty="0" smtClean="0"/>
              <a:t>		matrix </a:t>
            </a:r>
            <a:r>
              <a:rPr lang="en-US" sz="3200" b="1" dirty="0"/>
              <a:t>usually </a:t>
            </a:r>
            <a:r>
              <a:rPr lang="en-US" sz="3200" b="1" dirty="0" smtClean="0"/>
              <a:t>made </a:t>
            </a:r>
            <a:r>
              <a:rPr lang="en-US" sz="3200" b="1" dirty="0"/>
              <a:t>up of either </a:t>
            </a:r>
            <a:r>
              <a:rPr lang="en-US" sz="3200" b="1" dirty="0" smtClean="0"/>
              <a:t>		collagen </a:t>
            </a:r>
            <a:r>
              <a:rPr lang="en-US" sz="3200" b="1" dirty="0"/>
              <a:t>or elastin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68300"/>
            <a:ext cx="7313613" cy="62499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600" b="1" dirty="0"/>
              <a:t>3.	Types:</a:t>
            </a:r>
            <a:endParaRPr lang="en-US" sz="36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a.	Loose</a:t>
            </a:r>
            <a:endParaRPr lang="en-US" sz="32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000" b="1" dirty="0" err="1"/>
              <a:t>i</a:t>
            </a:r>
            <a:r>
              <a:rPr lang="en-US" sz="3000" b="1" dirty="0"/>
              <a:t>.	Join tissues, hold organs in place, </a:t>
            </a:r>
            <a:r>
              <a:rPr lang="en-US" sz="3000" b="1" dirty="0" smtClean="0"/>
              <a:t>fat 	storage</a:t>
            </a:r>
            <a:endParaRPr lang="en-US" sz="300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3200" b="1" dirty="0"/>
              <a:t>b.	Fibrous </a:t>
            </a:r>
            <a:endParaRPr lang="en-US" sz="32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000" b="1" dirty="0" err="1"/>
              <a:t>i</a:t>
            </a:r>
            <a:r>
              <a:rPr lang="en-US" sz="3000" b="1" dirty="0"/>
              <a:t>.	Bundles of collagen fibers, very </a:t>
            </a:r>
            <a:r>
              <a:rPr lang="en-US" sz="3000" b="1" dirty="0" smtClean="0"/>
              <a:t>	strong</a:t>
            </a:r>
            <a:endParaRPr lang="en-US" sz="3000" dirty="0"/>
          </a:p>
          <a:p>
            <a:pPr marL="457200" lvl="1" indent="0" fontAlgn="auto">
              <a:spcAft>
                <a:spcPts val="0"/>
              </a:spcAft>
              <a:buFontTx/>
              <a:buNone/>
              <a:defRPr/>
            </a:pPr>
            <a:r>
              <a:rPr lang="en-US" sz="3000" b="1" dirty="0"/>
              <a:t>ii.	Used in tendons (connect muscle </a:t>
            </a:r>
            <a:r>
              <a:rPr lang="en-US" sz="3000" b="1" dirty="0" smtClean="0"/>
              <a:t>to 	bone</a:t>
            </a:r>
            <a:r>
              <a:rPr lang="en-US" sz="3000" b="1" dirty="0"/>
              <a:t>) and ligaments (connect </a:t>
            </a:r>
            <a:r>
              <a:rPr lang="en-US" sz="3000" b="1" dirty="0" smtClean="0"/>
              <a:t>bones </a:t>
            </a:r>
            <a:r>
              <a:rPr lang="en-US" sz="3000" b="1" dirty="0"/>
              <a:t>to </a:t>
            </a:r>
            <a:r>
              <a:rPr lang="en-US" sz="3000" b="1" dirty="0" smtClean="0"/>
              <a:t>	other </a:t>
            </a:r>
            <a:r>
              <a:rPr lang="en-US" sz="3000" b="1" dirty="0"/>
              <a:t>joints</a:t>
            </a:r>
            <a:endParaRPr lang="en-US" sz="30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649</TotalTime>
  <Words>2510</Words>
  <Application>Microsoft Macintosh PowerPoint</Application>
  <PresentationFormat>On-screen Show (4:3)</PresentationFormat>
  <Paragraphs>411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69</vt:i4>
      </vt:variant>
    </vt:vector>
  </HeadingPairs>
  <TitlesOfParts>
    <vt:vector size="91" baseType="lpstr">
      <vt:lpstr>Goudy Old Style</vt:lpstr>
      <vt:lpstr>Arial</vt:lpstr>
      <vt:lpstr>Calibri</vt:lpstr>
      <vt:lpstr>Rockwell</vt:lpstr>
      <vt:lpstr>Impact</vt:lpstr>
      <vt:lpstr>Garamond</vt:lpstr>
      <vt:lpstr>Times New Roman</vt:lpstr>
      <vt:lpstr>Symbol</vt:lpstr>
      <vt:lpstr>Wingdings</vt:lpstr>
      <vt:lpstr>Inkwell</vt:lpstr>
      <vt:lpstr>Inkwell</vt:lpstr>
      <vt:lpstr>Inkwell</vt:lpstr>
      <vt:lpstr>Inkwell</vt:lpstr>
      <vt:lpstr>Inkwell</vt:lpstr>
      <vt:lpstr>Inkwell</vt:lpstr>
      <vt:lpstr>Inkwell</vt:lpstr>
      <vt:lpstr>Inkwell</vt:lpstr>
      <vt:lpstr>Inkwell</vt:lpstr>
      <vt:lpstr>Inkwell</vt:lpstr>
      <vt:lpstr>Inkwell</vt:lpstr>
      <vt:lpstr>Inkwell</vt:lpstr>
      <vt:lpstr>Inkwell</vt:lpstr>
      <vt:lpstr>Human Physiology &amp; Digestive System</vt:lpstr>
      <vt:lpstr>I. Human Organization </vt:lpstr>
      <vt:lpstr>II. Tissues </vt:lpstr>
      <vt:lpstr>Slide 4</vt:lpstr>
      <vt:lpstr>Slide 5</vt:lpstr>
      <vt:lpstr>Slide 6</vt:lpstr>
      <vt:lpstr>Slide 7</vt:lpstr>
      <vt:lpstr>B. Connective </vt:lpstr>
      <vt:lpstr>Slide 9</vt:lpstr>
      <vt:lpstr>Slide 10</vt:lpstr>
      <vt:lpstr>Slide 11</vt:lpstr>
      <vt:lpstr>C. Muscle Tissue </vt:lpstr>
      <vt:lpstr>Slide 13</vt:lpstr>
      <vt:lpstr>Slide 14</vt:lpstr>
      <vt:lpstr>Slide 15</vt:lpstr>
      <vt:lpstr>D. Nervous Tissue </vt:lpstr>
      <vt:lpstr>Slide 17</vt:lpstr>
      <vt:lpstr>Slide 18</vt:lpstr>
      <vt:lpstr>E. Glands </vt:lpstr>
      <vt:lpstr>Slide 20</vt:lpstr>
      <vt:lpstr>Slide 21</vt:lpstr>
      <vt:lpstr>III.Organs </vt:lpstr>
      <vt:lpstr>D. Human Organ Systems Overview: </vt:lpstr>
      <vt:lpstr>Slide 24</vt:lpstr>
      <vt:lpstr>IV. Skin</vt:lpstr>
      <vt:lpstr>Slide 26</vt:lpstr>
      <vt:lpstr>Slide 27</vt:lpstr>
      <vt:lpstr>Slide 28</vt:lpstr>
      <vt:lpstr>Slide 29</vt:lpstr>
      <vt:lpstr>Digestive System</vt:lpstr>
      <vt:lpstr>II.  Location of Parts and Function  </vt:lpstr>
      <vt:lpstr>Slide 32</vt:lpstr>
      <vt:lpstr>A. Teeth</vt:lpstr>
      <vt:lpstr>2. Structure</vt:lpstr>
      <vt:lpstr>B. Tongue</vt:lpstr>
      <vt:lpstr>C. Salivary Glands</vt:lpstr>
      <vt:lpstr>D. Palates</vt:lpstr>
      <vt:lpstr>E. Pharynx</vt:lpstr>
      <vt:lpstr>F. Esophagus</vt:lpstr>
      <vt:lpstr>2. Five layers of tissue</vt:lpstr>
      <vt:lpstr>G. Cardiac Sphincter</vt:lpstr>
      <vt:lpstr>H. Stomach</vt:lpstr>
      <vt:lpstr>Slide 43</vt:lpstr>
      <vt:lpstr>5. Function </vt:lpstr>
      <vt:lpstr>I. Pyloric sphincter</vt:lpstr>
      <vt:lpstr>J. Small Intestine </vt:lpstr>
      <vt:lpstr>Slide 47</vt:lpstr>
      <vt:lpstr>K. Liver</vt:lpstr>
      <vt:lpstr>L. Pancreas</vt:lpstr>
      <vt:lpstr>Slide 50</vt:lpstr>
      <vt:lpstr>M. Ileo-caecal opening</vt:lpstr>
      <vt:lpstr>N. Caecum</vt:lpstr>
      <vt:lpstr>O. Large Intestine</vt:lpstr>
      <vt:lpstr>Slide 54</vt:lpstr>
      <vt:lpstr>Slide 55</vt:lpstr>
      <vt:lpstr>Slide 56</vt:lpstr>
      <vt:lpstr>III. Digestive Enzymes VIDEO</vt:lpstr>
      <vt:lpstr>IV. Swallowing and Peristalsis </vt:lpstr>
      <vt:lpstr>VI. The 7 Functions of the Liver</vt:lpstr>
      <vt:lpstr>Slide 60</vt:lpstr>
      <vt:lpstr>V. Gastric, Pancreatic and Intestinal Juices </vt:lpstr>
      <vt:lpstr>Slide 62</vt:lpstr>
      <vt:lpstr>Slide 63</vt:lpstr>
      <vt:lpstr>VI. Insulin (and Glucagon) VIDEO</vt:lpstr>
      <vt:lpstr>Slide 65</vt:lpstr>
      <vt:lpstr>VII. Liver and Bile </vt:lpstr>
      <vt:lpstr>Slide 67</vt:lpstr>
      <vt:lpstr>X. Control of Digestive Gland Secretions  </vt:lpstr>
      <vt:lpstr>Slide 69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Physiology &amp; Digestive System</dc:title>
  <dc:creator>Dan Burgess</dc:creator>
  <cp:lastModifiedBy>Math</cp:lastModifiedBy>
  <cp:revision>49</cp:revision>
  <dcterms:created xsi:type="dcterms:W3CDTF">2012-01-09T01:35:04Z</dcterms:created>
  <dcterms:modified xsi:type="dcterms:W3CDTF">2012-01-20T17:03:34Z</dcterms:modified>
</cp:coreProperties>
</file>