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notesMasterIdLst>
    <p:notesMasterId r:id="rId53"/>
  </p:notesMasterIdLst>
  <p:sldIdLst>
    <p:sldId id="256" r:id="rId2"/>
    <p:sldId id="30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90" r:id="rId12"/>
    <p:sldId id="265" r:id="rId13"/>
    <p:sldId id="266" r:id="rId14"/>
    <p:sldId id="267" r:id="rId15"/>
    <p:sldId id="288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79" r:id="rId29"/>
    <p:sldId id="281" r:id="rId30"/>
    <p:sldId id="282" r:id="rId31"/>
    <p:sldId id="283" r:id="rId32"/>
    <p:sldId id="284" r:id="rId33"/>
    <p:sldId id="285" r:id="rId34"/>
    <p:sldId id="286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9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3" autoAdjust="0"/>
    <p:restoredTop sz="94683" autoAdjust="0"/>
  </p:normalViewPr>
  <p:slideViewPr>
    <p:cSldViewPr>
      <p:cViewPr>
        <p:scale>
          <a:sx n="60" d="100"/>
          <a:sy n="60" d="100"/>
        </p:scale>
        <p:origin x="-2272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125AA-CB90-4C3E-AE79-5AAE7929F56F}" type="datetimeFigureOut">
              <a:rPr lang="en-CA" smtClean="0"/>
              <a:t>18-12-11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997C9-8934-47D6-ACA5-8187B81A66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18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997C9-8934-47D6-ACA5-8187B81A6602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9015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C56BB4B-4C92-4CEA-B339-C6583683E367}" type="datetimeFigureOut">
              <a:rPr lang="en-CA" smtClean="0"/>
              <a:t>18-12-11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18-12-11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18-12-11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18-12-11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18-12-11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18-12-11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18-12-11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18-12-11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18-12-11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C56BB4B-4C92-4CEA-B339-C6583683E367}" type="datetimeFigureOut">
              <a:rPr lang="en-CA" smtClean="0"/>
              <a:t>18-12-11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C56BB4B-4C92-4CEA-B339-C6583683E367}" type="datetimeFigureOut">
              <a:rPr lang="en-CA" smtClean="0"/>
              <a:t>18-12-11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C56BB4B-4C92-4CEA-B339-C6583683E367}" type="datetimeFigureOut">
              <a:rPr lang="en-CA" smtClean="0"/>
              <a:t>18-12-11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umanasinc.com/webcontent/animations/content/organelles.html" TargetMode="External"/><Relationship Id="rId3" Type="http://schemas.openxmlformats.org/officeDocument/2006/relationships/hyperlink" Target="http://www.ted.com/talks/drew_berry_animations_of_unseeable_biology?language=e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umanasinc.com/webcontent/animations/content/vesiclebudding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i7kAt97XYU" TargetMode="External"/><Relationship Id="rId4" Type="http://schemas.openxmlformats.org/officeDocument/2006/relationships/hyperlink" Target="https://www.youtube.com/watch?v=oqGuJhOeMek" TargetMode="External"/><Relationship Id="rId5" Type="http://schemas.openxmlformats.org/officeDocument/2006/relationships/hyperlink" Target="https://www.youtube.com/watch?v=JufLDxmCwB0" TargetMode="External"/><Relationship Id="rId6" Type="http://schemas.openxmlformats.org/officeDocument/2006/relationships/hyperlink" Target="http://ed.ted.com/lessons/how-do-cancer-cells-behave-differently-from-healthy-ones-george-zaidan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4OpBylwH9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RrS2uROUjK4&amp;feature=related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3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learn.genetics.utah.edu/content/cells/scale/" TargetMode="External"/><Relationship Id="rId3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plaza.ufl.edu/alallen/pgl/modules/rio/stingarees/module/why.html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d.ted.com/lessons/what-is-the-biggest-single-celled-organism-murry-gan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.ted.com/lessons/visualizing-hidden-worlds-inside-your-body-dee-breger%23watch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.ted.com/lessons/visualizing-hidden-worlds-inside-your-body-dee-breger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 blood cells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755576"/>
            <a:ext cx="12676408" cy="936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412776"/>
            <a:ext cx="10087272" cy="1828800"/>
          </a:xfrm>
        </p:spPr>
        <p:txBody>
          <a:bodyPr>
            <a:noAutofit/>
          </a:bodyPr>
          <a:lstStyle/>
          <a:p>
            <a:pPr algn="l"/>
            <a:r>
              <a:rPr lang="en-CA" sz="9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Cell Structure and Function</a:t>
            </a:r>
            <a:endParaRPr lang="en-CA" sz="96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645024"/>
            <a:ext cx="10375304" cy="1336112"/>
          </a:xfrm>
        </p:spPr>
        <p:txBody>
          <a:bodyPr/>
          <a:lstStyle/>
          <a:p>
            <a:pPr algn="l"/>
            <a:r>
              <a:rPr lang="en-CA" sz="6600" b="1" dirty="0" smtClean="0">
                <a:solidFill>
                  <a:srgbClr val="FFFFFF"/>
                </a:solidFill>
              </a:rPr>
              <a:t>Chapter 3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204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908719"/>
            <a:ext cx="6480720" cy="4824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1.  Cell </a:t>
            </a:r>
            <a:r>
              <a:rPr lang="en-US" b="1" dirty="0"/>
              <a:t>Membrane:  the </a:t>
            </a:r>
            <a:r>
              <a:rPr lang="en-US" b="1" dirty="0">
                <a:solidFill>
                  <a:srgbClr val="FF0000"/>
                </a:solidFill>
              </a:rPr>
              <a:t>thin</a:t>
            </a:r>
            <a:r>
              <a:rPr lang="en-US" b="1" dirty="0"/>
              <a:t> layer which separates the cell </a:t>
            </a:r>
            <a:r>
              <a:rPr lang="en-US" b="1" dirty="0">
                <a:solidFill>
                  <a:srgbClr val="FF0000"/>
                </a:solidFill>
              </a:rPr>
              <a:t>contents</a:t>
            </a:r>
            <a:r>
              <a:rPr lang="en-US" b="1" dirty="0"/>
              <a:t> from it's </a:t>
            </a:r>
            <a:r>
              <a:rPr lang="en-US" b="1" dirty="0">
                <a:solidFill>
                  <a:srgbClr val="FF0000"/>
                </a:solidFill>
              </a:rPr>
              <a:t>environment</a:t>
            </a:r>
            <a:r>
              <a:rPr lang="en-US" b="1" dirty="0"/>
              <a:t>.  Plant cells also have a </a:t>
            </a:r>
            <a:r>
              <a:rPr lang="en-US" b="1" dirty="0">
                <a:solidFill>
                  <a:srgbClr val="FF0000"/>
                </a:solidFill>
              </a:rPr>
              <a:t>cell wall </a:t>
            </a:r>
            <a:r>
              <a:rPr lang="en-US" b="1" dirty="0"/>
              <a:t>surrounding the cell membrane.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2.  Nucleus</a:t>
            </a:r>
            <a:r>
              <a:rPr lang="en-US" b="1" dirty="0"/>
              <a:t>:  specialized structure within the cell which contains </a:t>
            </a:r>
            <a:r>
              <a:rPr lang="en-US" b="1" dirty="0">
                <a:solidFill>
                  <a:srgbClr val="FF0000"/>
                </a:solidFill>
              </a:rPr>
              <a:t>DNA</a:t>
            </a:r>
            <a:r>
              <a:rPr lang="en-US" b="1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controls </a:t>
            </a:r>
            <a:r>
              <a:rPr lang="en-US" b="1" dirty="0"/>
              <a:t>cell </a:t>
            </a:r>
            <a:r>
              <a:rPr lang="en-US" b="1" dirty="0">
                <a:solidFill>
                  <a:srgbClr val="FF0000"/>
                </a:solidFill>
              </a:rPr>
              <a:t>functioning</a:t>
            </a:r>
            <a:r>
              <a:rPr lang="en-US" b="1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reproduction</a:t>
            </a:r>
            <a:r>
              <a:rPr lang="en-US" b="1" dirty="0"/>
              <a:t>.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3.  Organelles</a:t>
            </a:r>
            <a:r>
              <a:rPr lang="en-US" b="1" dirty="0"/>
              <a:t>:  </a:t>
            </a:r>
            <a:r>
              <a:rPr lang="en-US" b="1" dirty="0">
                <a:solidFill>
                  <a:srgbClr val="FF0000"/>
                </a:solidFill>
              </a:rPr>
              <a:t>small bodies </a:t>
            </a:r>
            <a:r>
              <a:rPr lang="en-US" b="1" dirty="0"/>
              <a:t>with specific structures and functions within the cell.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4.  Cytoplasm</a:t>
            </a:r>
            <a:r>
              <a:rPr lang="en-US" b="1" dirty="0"/>
              <a:t>: the </a:t>
            </a:r>
            <a:r>
              <a:rPr lang="en-US" b="1" dirty="0">
                <a:solidFill>
                  <a:srgbClr val="FF0000"/>
                </a:solidFill>
              </a:rPr>
              <a:t>liquid</a:t>
            </a:r>
            <a:r>
              <a:rPr lang="en-US" b="1" dirty="0"/>
              <a:t> substance between the nucleus and the cell membrane, in which the organelles are located.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960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/>
              <a:t>VI.</a:t>
            </a:r>
            <a:r>
              <a:rPr lang="en-US" sz="3200" b="1" u="sng" dirty="0" err="1"/>
              <a:t>Cell</a:t>
            </a:r>
            <a:r>
              <a:rPr lang="en-US" sz="3200" b="1" u="sng" dirty="0"/>
              <a:t> Structures and Their Functions </a:t>
            </a:r>
            <a:r>
              <a:rPr lang="en-US" sz="3200" b="1" u="sng" dirty="0" smtClean="0"/>
              <a:t>: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Endosymbiont Theory ANIMATION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Molecular Happenings in cells ANIMATION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2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VI.</a:t>
            </a:r>
            <a:r>
              <a:rPr lang="en-US" b="1" u="sng" dirty="0" err="1"/>
              <a:t>Cell</a:t>
            </a:r>
            <a:r>
              <a:rPr lang="en-US" b="1" u="sng" dirty="0"/>
              <a:t> Structures and Their Functions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00808"/>
            <a:ext cx="7200800" cy="4248472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AutoNum type="alphaUcPeriod"/>
            </a:pPr>
            <a:r>
              <a:rPr lang="en-US" sz="5100" b="1" dirty="0" smtClean="0"/>
              <a:t>Nucleus</a:t>
            </a:r>
          </a:p>
          <a:p>
            <a:pPr marL="914400" lvl="1" indent="-514350">
              <a:buAutoNum type="arabicPeriod"/>
            </a:pPr>
            <a:r>
              <a:rPr lang="en-US" sz="3800" b="1" dirty="0" smtClean="0">
                <a:solidFill>
                  <a:srgbClr val="FF0000"/>
                </a:solidFill>
              </a:rPr>
              <a:t>Large</a:t>
            </a:r>
            <a:r>
              <a:rPr lang="en-US" sz="3800" b="1" dirty="0">
                <a:solidFill>
                  <a:srgbClr val="FF0000"/>
                </a:solidFill>
              </a:rPr>
              <a:t>, centrally </a:t>
            </a:r>
            <a:r>
              <a:rPr lang="en-US" sz="3800" b="1" dirty="0" smtClean="0"/>
              <a:t>located</a:t>
            </a:r>
          </a:p>
          <a:p>
            <a:pPr marL="400050" lvl="1" indent="0">
              <a:buNone/>
            </a:pPr>
            <a:r>
              <a:rPr lang="en-US" sz="3800" b="1" dirty="0"/>
              <a:t/>
            </a:r>
            <a:br>
              <a:rPr lang="en-US" sz="3800" b="1" dirty="0"/>
            </a:br>
            <a:r>
              <a:rPr lang="en-US" sz="3800" b="1" dirty="0"/>
              <a:t>2.	Surrounded by a</a:t>
            </a:r>
            <a:r>
              <a:rPr lang="en-US" sz="3800" b="1" dirty="0">
                <a:solidFill>
                  <a:srgbClr val="FF0000"/>
                </a:solidFill>
              </a:rPr>
              <a:t> double </a:t>
            </a:r>
            <a:r>
              <a:rPr lang="en-US" sz="3800" b="1" dirty="0"/>
              <a:t>layer </a:t>
            </a:r>
            <a:r>
              <a:rPr lang="en-US" sz="3800" b="1" dirty="0" smtClean="0"/>
              <a:t>membrane </a:t>
            </a:r>
            <a:r>
              <a:rPr lang="en-US" sz="3800" b="1" dirty="0"/>
              <a:t>with </a:t>
            </a:r>
            <a:r>
              <a:rPr lang="en-US" sz="3800" b="1" dirty="0">
                <a:solidFill>
                  <a:srgbClr val="FF0000"/>
                </a:solidFill>
              </a:rPr>
              <a:t>pores</a:t>
            </a:r>
            <a:r>
              <a:rPr lang="en-US" sz="3800" b="1" dirty="0"/>
              <a:t> for selective intake and release of molecules - a </a:t>
            </a:r>
            <a:r>
              <a:rPr lang="en-US" sz="3800" b="1" dirty="0">
                <a:solidFill>
                  <a:srgbClr val="FF0000"/>
                </a:solidFill>
              </a:rPr>
              <a:t>nuclear </a:t>
            </a:r>
            <a:r>
              <a:rPr lang="en-US" sz="3800" b="1" dirty="0" smtClean="0">
                <a:solidFill>
                  <a:srgbClr val="FF0000"/>
                </a:solidFill>
              </a:rPr>
              <a:t>envelope</a:t>
            </a:r>
          </a:p>
          <a:p>
            <a:pPr marL="400050" lvl="1" indent="0">
              <a:buNone/>
            </a:pPr>
            <a:endParaRPr lang="en-CA" sz="3800" dirty="0"/>
          </a:p>
          <a:p>
            <a:pPr marL="400050" lvl="1" indent="0">
              <a:buNone/>
            </a:pPr>
            <a:r>
              <a:rPr lang="en-US" sz="3800" b="1" dirty="0"/>
              <a:t>3.	Contains:</a:t>
            </a:r>
            <a:endParaRPr lang="en-CA" sz="3800" dirty="0"/>
          </a:p>
          <a:p>
            <a:pPr marL="400050" lvl="1" indent="0">
              <a:buNone/>
            </a:pPr>
            <a:r>
              <a:rPr lang="en-US" sz="3800" b="1" dirty="0" smtClean="0"/>
              <a:t>	a.  </a:t>
            </a:r>
            <a:r>
              <a:rPr lang="en-US" sz="3800" b="1" dirty="0" smtClean="0">
                <a:solidFill>
                  <a:srgbClr val="FF0000"/>
                </a:solidFill>
              </a:rPr>
              <a:t>Nucleoplasm</a:t>
            </a:r>
            <a:endParaRPr lang="en-CA" sz="3800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en-US" sz="3800" b="1" dirty="0" smtClean="0"/>
              <a:t>	b. </a:t>
            </a:r>
            <a:r>
              <a:rPr lang="en-US" sz="3800" b="1" dirty="0" smtClean="0">
                <a:solidFill>
                  <a:srgbClr val="FF0000"/>
                </a:solidFill>
              </a:rPr>
              <a:t>Chromosomes</a:t>
            </a:r>
            <a:endParaRPr lang="en-CA" sz="3800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en-US" sz="3800" b="1" dirty="0" smtClean="0"/>
              <a:t>		i</a:t>
            </a:r>
            <a:r>
              <a:rPr lang="en-US" sz="3800" b="1" dirty="0"/>
              <a:t>.  Contain DNA and </a:t>
            </a:r>
            <a:r>
              <a:rPr lang="en-US" sz="3800" b="1" dirty="0" smtClean="0"/>
              <a:t>organizer</a:t>
            </a:r>
            <a:r>
              <a:rPr lang="en-CA" sz="3800" dirty="0" smtClean="0"/>
              <a:t> </a:t>
            </a:r>
            <a:r>
              <a:rPr lang="en-US" sz="3800" b="1" dirty="0" smtClean="0"/>
              <a:t>proteins </a:t>
            </a:r>
            <a:r>
              <a:rPr lang="en-US" sz="3800" b="1" dirty="0"/>
              <a:t>(</a:t>
            </a:r>
            <a:r>
              <a:rPr lang="en-US" sz="3800" b="1" dirty="0">
                <a:solidFill>
                  <a:srgbClr val="FF0000"/>
                </a:solidFill>
              </a:rPr>
              <a:t>histones</a:t>
            </a:r>
            <a:r>
              <a:rPr lang="en-US" sz="3800" b="1" dirty="0"/>
              <a:t>) </a:t>
            </a:r>
            <a:r>
              <a:rPr lang="en-US" sz="3800" b="1" dirty="0" smtClean="0"/>
              <a:t>			densely  coiled </a:t>
            </a:r>
            <a:r>
              <a:rPr lang="en-US" sz="3800" b="1" dirty="0"/>
              <a:t>together</a:t>
            </a:r>
            <a:endParaRPr lang="en-CA" sz="3800" dirty="0"/>
          </a:p>
          <a:p>
            <a:pPr marL="400050" lvl="1" indent="0">
              <a:buNone/>
            </a:pPr>
            <a:r>
              <a:rPr lang="en-US" sz="3800" b="1" dirty="0" smtClean="0"/>
              <a:t>		ii.   Only </a:t>
            </a:r>
            <a:r>
              <a:rPr lang="en-US" sz="3800" b="1" dirty="0">
                <a:solidFill>
                  <a:srgbClr val="FF0000"/>
                </a:solidFill>
              </a:rPr>
              <a:t>visible</a:t>
            </a:r>
            <a:r>
              <a:rPr lang="en-US" sz="3800" b="1" dirty="0"/>
              <a:t> near the time of cell division, when </a:t>
            </a:r>
            <a:r>
              <a:rPr lang="en-US" sz="3800" b="1" dirty="0" smtClean="0"/>
              <a:t>		condensed </a:t>
            </a:r>
            <a:r>
              <a:rPr lang="en-US" sz="3800" b="1" dirty="0"/>
              <a:t>for “</a:t>
            </a:r>
            <a:r>
              <a:rPr lang="en-US" sz="3800" b="1" dirty="0">
                <a:solidFill>
                  <a:srgbClr val="FF0000"/>
                </a:solidFill>
              </a:rPr>
              <a:t>transport</a:t>
            </a:r>
            <a:r>
              <a:rPr lang="en-US" sz="3800" b="1" dirty="0"/>
              <a:t>’’; otherwise it is called </a:t>
            </a:r>
            <a:r>
              <a:rPr lang="en-US" sz="3800" b="1" dirty="0" smtClean="0"/>
              <a:t>			</a:t>
            </a:r>
            <a:r>
              <a:rPr lang="en-US" sz="3800" b="1" dirty="0" smtClean="0">
                <a:solidFill>
                  <a:srgbClr val="FF0000"/>
                </a:solidFill>
              </a:rPr>
              <a:t>chromatin</a:t>
            </a:r>
            <a:endParaRPr lang="en-CA" sz="3800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en-US" sz="3800" b="1" dirty="0" smtClean="0"/>
              <a:t>		iii.  Contains </a:t>
            </a:r>
            <a:r>
              <a:rPr lang="en-US" sz="3800" b="1" dirty="0"/>
              <a:t>all the </a:t>
            </a:r>
            <a:r>
              <a:rPr lang="en-US" sz="3800" b="1" dirty="0">
                <a:solidFill>
                  <a:srgbClr val="FF0000"/>
                </a:solidFill>
              </a:rPr>
              <a:t>genetic code </a:t>
            </a:r>
            <a:r>
              <a:rPr lang="en-US" sz="3800" b="1" dirty="0"/>
              <a:t>for the organism</a:t>
            </a:r>
            <a:endParaRPr lang="en-CA" sz="3800" dirty="0"/>
          </a:p>
          <a:p>
            <a:pPr marL="0" indent="0">
              <a:buNone/>
            </a:pPr>
            <a:r>
              <a:rPr lang="en-US" b="1" dirty="0" smtClean="0"/>
              <a:t> 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96752"/>
            <a:ext cx="1856408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07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 smtClean="0"/>
              <a:t>Nucleus Cont’d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40768"/>
            <a:ext cx="5338936" cy="4680520"/>
          </a:xfrm>
        </p:spPr>
        <p:txBody>
          <a:bodyPr>
            <a:normAutofit fontScale="92500" lnSpcReduction="10000"/>
          </a:bodyPr>
          <a:lstStyle/>
          <a:p>
            <a:pPr marL="400050" lvl="1" indent="0">
              <a:buNone/>
            </a:pPr>
            <a:r>
              <a:rPr lang="en-US" b="1" dirty="0" smtClean="0"/>
              <a:t>C.  </a:t>
            </a:r>
            <a:r>
              <a:rPr lang="en-US" b="1" dirty="0" smtClean="0">
                <a:solidFill>
                  <a:srgbClr val="FF0000"/>
                </a:solidFill>
              </a:rPr>
              <a:t>Nucleolus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  <a:p>
            <a:pPr marL="800100" lvl="2" indent="0">
              <a:buNone/>
            </a:pPr>
            <a:r>
              <a:rPr lang="en-US" b="1" dirty="0" smtClean="0"/>
              <a:t>i</a:t>
            </a:r>
            <a:r>
              <a:rPr lang="en-US" b="1" dirty="0"/>
              <a:t>. </a:t>
            </a:r>
            <a:r>
              <a:rPr lang="en-US" b="1" dirty="0" smtClean="0">
                <a:solidFill>
                  <a:srgbClr val="FF0000"/>
                </a:solidFill>
              </a:rPr>
              <a:t>Dark-staining</a:t>
            </a:r>
            <a:r>
              <a:rPr lang="en-US" b="1" dirty="0" smtClean="0"/>
              <a:t> </a:t>
            </a:r>
            <a:r>
              <a:rPr lang="en-US" b="1" dirty="0"/>
              <a:t>areas in the </a:t>
            </a:r>
            <a:endParaRPr lang="en-CA" dirty="0"/>
          </a:p>
          <a:p>
            <a:pPr marL="800100" lvl="2" indent="0">
              <a:buNone/>
            </a:pPr>
            <a:r>
              <a:rPr lang="en-US" b="1" dirty="0"/>
              <a:t>nucleus (usually spherical</a:t>
            </a:r>
            <a:r>
              <a:rPr lang="en-US" b="1" dirty="0" smtClean="0"/>
              <a:t>)</a:t>
            </a:r>
          </a:p>
          <a:p>
            <a:pPr marL="800100" lvl="2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ii. </a:t>
            </a:r>
            <a:r>
              <a:rPr lang="en-US" b="1" dirty="0" smtClean="0"/>
              <a:t>Contain </a:t>
            </a:r>
            <a:r>
              <a:rPr lang="en-US" b="1" dirty="0"/>
              <a:t>genetic material for </a:t>
            </a:r>
            <a:endParaRPr lang="en-CA" dirty="0"/>
          </a:p>
          <a:p>
            <a:pPr marL="800100" lvl="2" indent="0">
              <a:buNone/>
            </a:pPr>
            <a:r>
              <a:rPr lang="en-US" b="1" dirty="0"/>
              <a:t>making a form of</a:t>
            </a:r>
            <a:r>
              <a:rPr lang="en-US" b="1" dirty="0">
                <a:solidFill>
                  <a:srgbClr val="FF0000"/>
                </a:solidFill>
              </a:rPr>
              <a:t> RNA </a:t>
            </a:r>
            <a:r>
              <a:rPr lang="en-US" b="1" dirty="0"/>
              <a:t>called </a:t>
            </a:r>
            <a:r>
              <a:rPr lang="en-US" b="1" dirty="0">
                <a:solidFill>
                  <a:srgbClr val="FF0000"/>
                </a:solidFill>
              </a:rPr>
              <a:t>ribosomal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RNA (</a:t>
            </a:r>
            <a:r>
              <a:rPr lang="en-US" b="1" dirty="0" err="1">
                <a:solidFill>
                  <a:srgbClr val="FF0000"/>
                </a:solidFill>
              </a:rPr>
              <a:t>rRNA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pPr marL="800100" lvl="2" indent="0">
              <a:buNone/>
            </a:pPr>
            <a:endParaRPr lang="en-CA" dirty="0"/>
          </a:p>
          <a:p>
            <a:pPr marL="800100" lvl="2" indent="0">
              <a:buNone/>
            </a:pPr>
            <a:r>
              <a:rPr lang="en-US" b="1" dirty="0" err="1" smtClean="0"/>
              <a:t>iii.rRNA</a:t>
            </a:r>
            <a:r>
              <a:rPr lang="en-US" b="1" dirty="0" smtClean="0"/>
              <a:t> </a:t>
            </a:r>
            <a:r>
              <a:rPr lang="en-US" b="1" dirty="0"/>
              <a:t>travels to the </a:t>
            </a:r>
            <a:r>
              <a:rPr lang="en-US" b="1" dirty="0">
                <a:solidFill>
                  <a:srgbClr val="FF0000"/>
                </a:solidFill>
              </a:rPr>
              <a:t>cytoplasm, </a:t>
            </a:r>
            <a:r>
              <a:rPr lang="en-US" b="1" dirty="0"/>
              <a:t>where it forms the sub-units of the </a:t>
            </a:r>
            <a:r>
              <a:rPr lang="en-US" b="1" dirty="0">
                <a:solidFill>
                  <a:srgbClr val="FF0000"/>
                </a:solidFill>
              </a:rPr>
              <a:t>ribosomes</a:t>
            </a:r>
            <a:r>
              <a:rPr lang="en-US" b="1" dirty="0"/>
              <a:t> </a:t>
            </a:r>
            <a:endParaRPr lang="en-US" b="1" dirty="0" smtClean="0"/>
          </a:p>
          <a:p>
            <a:pPr marL="800100" lvl="2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4.	Function:  </a:t>
            </a:r>
            <a:r>
              <a:rPr lang="en-US" b="1" dirty="0">
                <a:solidFill>
                  <a:srgbClr val="FF0000"/>
                </a:solidFill>
              </a:rPr>
              <a:t>Transcription </a:t>
            </a:r>
            <a:r>
              <a:rPr lang="en-US" b="1" dirty="0"/>
              <a:t>(reading) and </a:t>
            </a:r>
            <a:r>
              <a:rPr lang="en-US" b="1" dirty="0">
                <a:solidFill>
                  <a:srgbClr val="FF0000"/>
                </a:solidFill>
              </a:rPr>
              <a:t>replication</a:t>
            </a:r>
            <a:r>
              <a:rPr lang="en-US" b="1" dirty="0"/>
              <a:t> (duplicating) of the genetic  code occurs here</a:t>
            </a:r>
            <a:endParaRPr lang="en-CA" dirty="0"/>
          </a:p>
          <a:p>
            <a:pPr marL="800100" lvl="2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40494"/>
            <a:ext cx="2808312" cy="279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3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965245" cy="895323"/>
          </a:xfrm>
        </p:spPr>
        <p:txBody>
          <a:bodyPr/>
          <a:lstStyle/>
          <a:p>
            <a:pPr algn="l"/>
            <a:r>
              <a:rPr lang="en-CA" dirty="0" smtClean="0"/>
              <a:t>Ribosomes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40768"/>
            <a:ext cx="569897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1.  Small </a:t>
            </a:r>
            <a:r>
              <a:rPr lang="en-US" dirty="0"/>
              <a:t>dense-staining </a:t>
            </a:r>
            <a:r>
              <a:rPr lang="en-US" dirty="0">
                <a:solidFill>
                  <a:srgbClr val="FF0000"/>
                </a:solidFill>
              </a:rPr>
              <a:t>granules</a:t>
            </a:r>
            <a:endParaRPr lang="en-CA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2.  Composed </a:t>
            </a:r>
            <a:r>
              <a:rPr lang="en-US" dirty="0"/>
              <a:t>of </a:t>
            </a:r>
            <a:r>
              <a:rPr lang="en-US" dirty="0" err="1">
                <a:solidFill>
                  <a:srgbClr val="FF0000"/>
                </a:solidFill>
              </a:rPr>
              <a:t>rRNA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some </a:t>
            </a:r>
            <a:r>
              <a:rPr lang="en-US" dirty="0">
                <a:solidFill>
                  <a:srgbClr val="FF0000"/>
                </a:solidFill>
              </a:rPr>
              <a:t>proteins </a:t>
            </a:r>
            <a:r>
              <a:rPr lang="en-US" dirty="0"/>
              <a:t>that are joined prior to migration to the ER</a:t>
            </a:r>
            <a:endParaRPr lang="en-CA" dirty="0"/>
          </a:p>
          <a:p>
            <a:pPr marL="0" indent="0">
              <a:buNone/>
            </a:pPr>
            <a:r>
              <a:rPr lang="en-US" dirty="0" smtClean="0"/>
              <a:t>3.  Found </a:t>
            </a:r>
            <a:r>
              <a:rPr lang="en-US" dirty="0"/>
              <a:t>on surface of</a:t>
            </a:r>
            <a:r>
              <a:rPr lang="en-US" dirty="0">
                <a:solidFill>
                  <a:srgbClr val="FF0000"/>
                </a:solidFill>
              </a:rPr>
              <a:t> ER </a:t>
            </a:r>
            <a:r>
              <a:rPr lang="en-US" dirty="0"/>
              <a:t>(for producing proteins to be exported out of cell)</a:t>
            </a:r>
            <a:endParaRPr lang="en-CA" dirty="0"/>
          </a:p>
          <a:p>
            <a:pPr marL="0" indent="0">
              <a:buNone/>
            </a:pPr>
            <a:r>
              <a:rPr lang="en-US" dirty="0" smtClean="0"/>
              <a:t>4.  Also </a:t>
            </a:r>
            <a:r>
              <a:rPr lang="en-US" dirty="0"/>
              <a:t>found free-floating in cytoplasm in small groups called </a:t>
            </a:r>
            <a:r>
              <a:rPr lang="en-US" dirty="0">
                <a:solidFill>
                  <a:srgbClr val="FF0000"/>
                </a:solidFill>
              </a:rPr>
              <a:t>poly(</a:t>
            </a:r>
            <a:r>
              <a:rPr lang="en-US" dirty="0" err="1">
                <a:solidFill>
                  <a:srgbClr val="FF0000"/>
                </a:solidFill>
              </a:rPr>
              <a:t>ribo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 err="1">
                <a:solidFill>
                  <a:srgbClr val="FF0000"/>
                </a:solidFill>
              </a:rPr>
              <a:t>somes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a.  </a:t>
            </a:r>
            <a:r>
              <a:rPr lang="en-US" dirty="0" err="1" smtClean="0"/>
              <a:t>polysomes</a:t>
            </a:r>
            <a:r>
              <a:rPr lang="en-US" dirty="0" smtClean="0"/>
              <a:t> </a:t>
            </a:r>
            <a:r>
              <a:rPr lang="en-US" dirty="0"/>
              <a:t>produce </a:t>
            </a:r>
            <a:r>
              <a:rPr lang="en-US" dirty="0">
                <a:solidFill>
                  <a:srgbClr val="FF0000"/>
                </a:solidFill>
              </a:rPr>
              <a:t>proteins</a:t>
            </a:r>
            <a:r>
              <a:rPr lang="en-US" dirty="0"/>
              <a:t> to </a:t>
            </a:r>
            <a:r>
              <a:rPr lang="en-US" dirty="0" smtClean="0"/>
              <a:t>	be </a:t>
            </a:r>
            <a:r>
              <a:rPr lang="en-US" dirty="0"/>
              <a:t>used </a:t>
            </a:r>
            <a:r>
              <a:rPr lang="en-US" dirty="0" smtClean="0"/>
              <a:t>i</a:t>
            </a:r>
            <a:r>
              <a:rPr lang="en-US" dirty="0" smtClean="0">
                <a:solidFill>
                  <a:srgbClr val="FF0000"/>
                </a:solidFill>
              </a:rPr>
              <a:t>nside</a:t>
            </a:r>
            <a:r>
              <a:rPr lang="en-US" dirty="0" smtClean="0"/>
              <a:t> the </a:t>
            </a:r>
            <a:r>
              <a:rPr lang="en-US" dirty="0"/>
              <a:t>cell.</a:t>
            </a:r>
            <a:endParaRPr lang="en-CA" dirty="0"/>
          </a:p>
          <a:p>
            <a:pPr marL="0" indent="0">
              <a:buNone/>
            </a:pPr>
            <a:r>
              <a:rPr lang="en-US" dirty="0" smtClean="0"/>
              <a:t>5.Function</a:t>
            </a:r>
            <a:r>
              <a:rPr lang="en-US" dirty="0"/>
              <a:t>:  Involved in </a:t>
            </a:r>
            <a:r>
              <a:rPr lang="en-US" dirty="0">
                <a:solidFill>
                  <a:srgbClr val="FF0000"/>
                </a:solidFill>
              </a:rPr>
              <a:t>protein synthesis </a:t>
            </a:r>
            <a:r>
              <a:rPr lang="en-US" dirty="0"/>
              <a:t>(ensure correct amino acids and makes peptide bonds</a:t>
            </a:r>
            <a:endParaRPr lang="en-CA" dirty="0"/>
          </a:p>
        </p:txBody>
      </p:sp>
      <p:pic>
        <p:nvPicPr>
          <p:cNvPr id="8194" name="Picture 2" descr="http://t3.gstatic.com/images?q=tbn:ANd9GcQDYmqfCurqNlOBQc0-iwrlipSnM3q4JXcQvkQkmT5lBQEetdd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61048"/>
            <a:ext cx="259713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48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Endoplasmic Reticulum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ANIMATION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4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0728"/>
            <a:ext cx="8229600" cy="86895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C.	Rough ER (Endoplasmic Reticulum)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Series </a:t>
            </a:r>
            <a:r>
              <a:rPr lang="en-US" b="1" dirty="0"/>
              <a:t>of </a:t>
            </a:r>
            <a:r>
              <a:rPr lang="en-US" b="1" dirty="0">
                <a:solidFill>
                  <a:srgbClr val="FF0000"/>
                </a:solidFill>
              </a:rPr>
              <a:t>tubular canals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connected </a:t>
            </a:r>
            <a:r>
              <a:rPr lang="en-US" b="1" dirty="0"/>
              <a:t>in places </a:t>
            </a:r>
            <a:r>
              <a:rPr lang="en-US" b="1" dirty="0" smtClean="0"/>
              <a:t>with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/>
              <a:t>nuclear membrane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2.  Covered </a:t>
            </a:r>
            <a:r>
              <a:rPr lang="en-US" b="1" dirty="0"/>
              <a:t>with ribosomes</a:t>
            </a:r>
            <a:endParaRPr lang="en-CA" dirty="0"/>
          </a:p>
          <a:p>
            <a:pPr marL="400050" lvl="1" indent="0">
              <a:buNone/>
            </a:pPr>
            <a:r>
              <a:rPr lang="en-US" b="1" dirty="0" smtClean="0"/>
              <a:t>a.  </a:t>
            </a:r>
            <a:r>
              <a:rPr lang="en-US" b="1" dirty="0" smtClean="0">
                <a:solidFill>
                  <a:srgbClr val="FF0000"/>
                </a:solidFill>
              </a:rPr>
              <a:t>Ribosomes</a:t>
            </a:r>
            <a:r>
              <a:rPr lang="en-US" b="1" dirty="0" smtClean="0"/>
              <a:t> </a:t>
            </a:r>
            <a:r>
              <a:rPr lang="en-US" b="1" dirty="0"/>
              <a:t>produce proteins to be exported </a:t>
            </a:r>
            <a:r>
              <a:rPr lang="en-US" b="1" dirty="0">
                <a:solidFill>
                  <a:srgbClr val="FF0000"/>
                </a:solidFill>
              </a:rPr>
              <a:t>out</a:t>
            </a:r>
            <a:r>
              <a:rPr lang="en-US" b="1" dirty="0"/>
              <a:t> of cell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b.	Proteins move inside to the </a:t>
            </a:r>
            <a:r>
              <a:rPr lang="en-US" b="1" dirty="0">
                <a:solidFill>
                  <a:srgbClr val="FF0000"/>
                </a:solidFill>
              </a:rPr>
              <a:t>lumen</a:t>
            </a:r>
            <a:r>
              <a:rPr lang="en-US" b="1" dirty="0"/>
              <a:t> of the E.R. , then on to the </a:t>
            </a:r>
            <a:r>
              <a:rPr lang="en-US" b="1" dirty="0">
                <a:solidFill>
                  <a:srgbClr val="FF0000"/>
                </a:solidFill>
              </a:rPr>
              <a:t>Golgi apparatus</a:t>
            </a:r>
            <a:endParaRPr lang="en-CA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3.  Function</a:t>
            </a:r>
            <a:r>
              <a:rPr lang="en-US" b="1" dirty="0"/>
              <a:t>:  </a:t>
            </a:r>
            <a:r>
              <a:rPr lang="en-US" b="1" dirty="0">
                <a:solidFill>
                  <a:srgbClr val="FF0000"/>
                </a:solidFill>
              </a:rPr>
              <a:t>Produces/modifies</a:t>
            </a:r>
            <a:r>
              <a:rPr lang="en-US" b="1" dirty="0"/>
              <a:t> proteins to be exported by the cell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994352"/>
              </p:ext>
            </p:extLst>
          </p:nvPr>
        </p:nvGraphicFramePr>
        <p:xfrm>
          <a:off x="5436096" y="1340768"/>
          <a:ext cx="2952328" cy="2242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Picture" r:id="rId3" imgW="2734056" imgH="2075688" progId="Word.Picture.8">
                  <p:embed/>
                </p:oleObj>
              </mc:Choice>
              <mc:Fallback>
                <p:oleObj name="Picture" r:id="rId3" imgW="2734056" imgH="2075688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340768"/>
                        <a:ext cx="2952328" cy="22425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01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D.	Smooth ER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72816"/>
            <a:ext cx="4330824" cy="391703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1.  Similar </a:t>
            </a:r>
            <a:r>
              <a:rPr lang="en-US" b="1" dirty="0"/>
              <a:t>in structure to rough </a:t>
            </a:r>
            <a:r>
              <a:rPr lang="en-US" b="1" dirty="0" smtClean="0"/>
              <a:t>ER</a:t>
            </a:r>
            <a:r>
              <a:rPr lang="en-CA" dirty="0" smtClean="0"/>
              <a:t>  </a:t>
            </a:r>
            <a:r>
              <a:rPr lang="en-US" b="1" dirty="0" smtClean="0"/>
              <a:t>except </a:t>
            </a:r>
            <a:r>
              <a:rPr lang="en-US" b="1" dirty="0">
                <a:solidFill>
                  <a:srgbClr val="FF0000"/>
                </a:solidFill>
              </a:rPr>
              <a:t>no ribosomes</a:t>
            </a:r>
            <a:r>
              <a:rPr lang="en-US" b="1" dirty="0"/>
              <a:t> on surface</a:t>
            </a:r>
            <a:br>
              <a:rPr lang="en-US" b="1" dirty="0"/>
            </a:br>
            <a:r>
              <a:rPr lang="en-US" b="1" dirty="0" smtClean="0"/>
              <a:t>2.  Associated </a:t>
            </a:r>
            <a:r>
              <a:rPr lang="en-US" b="1" dirty="0"/>
              <a:t>with</a:t>
            </a:r>
            <a:r>
              <a:rPr lang="en-US" b="1" dirty="0">
                <a:solidFill>
                  <a:srgbClr val="FF0000"/>
                </a:solidFill>
              </a:rPr>
              <a:t> lipid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steroid</a:t>
            </a:r>
            <a:r>
              <a:rPr lang="en-US" b="1" dirty="0"/>
              <a:t> </a:t>
            </a:r>
            <a:r>
              <a:rPr lang="en-US" b="1" dirty="0" smtClean="0"/>
              <a:t>production </a:t>
            </a:r>
            <a:r>
              <a:rPr lang="en-US" b="1" dirty="0"/>
              <a:t>[abundant in organs </a:t>
            </a:r>
            <a:r>
              <a:rPr lang="en-US" b="1" dirty="0" smtClean="0"/>
              <a:t>that </a:t>
            </a:r>
            <a:r>
              <a:rPr lang="en-US" b="1" dirty="0"/>
              <a:t>produce steroid hormones (ovaries, testes, adrenal cortex)]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10" y="1484784"/>
            <a:ext cx="381586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83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E.	Vacuoles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Non-living</a:t>
            </a:r>
            <a:r>
              <a:rPr lang="en-US" b="1" dirty="0"/>
              <a:t>, and </a:t>
            </a:r>
            <a:r>
              <a:rPr lang="en-US" b="1" dirty="0" smtClean="0"/>
              <a:t>much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larger</a:t>
            </a:r>
            <a:r>
              <a:rPr lang="en-US" b="1" dirty="0"/>
              <a:t> in </a:t>
            </a:r>
            <a:r>
              <a:rPr lang="en-US" b="1" dirty="0" smtClean="0">
                <a:solidFill>
                  <a:srgbClr val="FF0000"/>
                </a:solidFill>
              </a:rPr>
              <a:t>plant</a:t>
            </a:r>
            <a:r>
              <a:rPr lang="en-US" b="1" dirty="0" smtClean="0"/>
              <a:t> cells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rabicPeriod" startAt="2"/>
            </a:pPr>
            <a:r>
              <a:rPr lang="en-US" b="1" dirty="0" smtClean="0"/>
              <a:t>Membrane-covered </a:t>
            </a:r>
            <a:r>
              <a:rPr lang="en-US" b="1" dirty="0"/>
              <a:t>sack usually filled with </a:t>
            </a:r>
            <a:r>
              <a:rPr lang="en-US" b="1" dirty="0">
                <a:solidFill>
                  <a:srgbClr val="FF0000"/>
                </a:solidFill>
              </a:rPr>
              <a:t>water</a:t>
            </a:r>
            <a:r>
              <a:rPr lang="en-US" b="1" dirty="0"/>
              <a:t> and</a:t>
            </a:r>
            <a:r>
              <a:rPr lang="en-US" b="1" dirty="0">
                <a:solidFill>
                  <a:srgbClr val="FF0000"/>
                </a:solidFill>
              </a:rPr>
              <a:t> waste </a:t>
            </a:r>
            <a:r>
              <a:rPr lang="en-US" b="1" dirty="0" smtClean="0"/>
              <a:t>chemicals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3.  Small </a:t>
            </a:r>
            <a:r>
              <a:rPr lang="en-US" b="1" dirty="0"/>
              <a:t>vacuoles are called </a:t>
            </a:r>
            <a:r>
              <a:rPr lang="en-US" b="1" dirty="0">
                <a:solidFill>
                  <a:srgbClr val="FF0000"/>
                </a:solidFill>
              </a:rPr>
              <a:t>vesicles</a:t>
            </a:r>
            <a:endParaRPr lang="en-CA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0481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33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620688"/>
            <a:ext cx="5122912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4.   Function </a:t>
            </a:r>
            <a:r>
              <a:rPr lang="en-US" b="1" dirty="0"/>
              <a:t>in plant cells: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a.	Have</a:t>
            </a:r>
            <a:r>
              <a:rPr lang="en-US" b="1" dirty="0">
                <a:solidFill>
                  <a:srgbClr val="FF0000"/>
                </a:solidFill>
              </a:rPr>
              <a:t> one </a:t>
            </a:r>
            <a:r>
              <a:rPr lang="en-US" b="1" dirty="0"/>
              <a:t>large central vacuole that may occupy </a:t>
            </a:r>
            <a:r>
              <a:rPr lang="en-US" b="1" dirty="0">
                <a:solidFill>
                  <a:srgbClr val="FF0000"/>
                </a:solidFill>
              </a:rPr>
              <a:t>90% </a:t>
            </a:r>
            <a:r>
              <a:rPr lang="en-US" b="1" dirty="0"/>
              <a:t>of the cell volume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b.	Give </a:t>
            </a:r>
            <a:r>
              <a:rPr lang="en-US" b="1" dirty="0">
                <a:solidFill>
                  <a:srgbClr val="FF0000"/>
                </a:solidFill>
              </a:rPr>
              <a:t>rigidity</a:t>
            </a:r>
            <a:r>
              <a:rPr lang="en-US" b="1" dirty="0"/>
              <a:t> to the cell (“</a:t>
            </a:r>
            <a:r>
              <a:rPr lang="en-US" b="1" dirty="0">
                <a:solidFill>
                  <a:srgbClr val="FF0000"/>
                </a:solidFill>
              </a:rPr>
              <a:t>pressurized</a:t>
            </a:r>
            <a:r>
              <a:rPr lang="en-US" b="1" dirty="0"/>
              <a:t>”)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c.	Makes the cytoplasm into a thin layer against the cell membrane to allow for better </a:t>
            </a:r>
            <a:r>
              <a:rPr lang="en-US" b="1" dirty="0">
                <a:solidFill>
                  <a:srgbClr val="FF0000"/>
                </a:solidFill>
              </a:rPr>
              <a:t>gas exchange</a:t>
            </a:r>
            <a:r>
              <a:rPr lang="en-US" b="1" dirty="0"/>
              <a:t> 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d.	Storage of </a:t>
            </a:r>
            <a:r>
              <a:rPr lang="en-US" b="1" dirty="0">
                <a:solidFill>
                  <a:srgbClr val="FF0000"/>
                </a:solidFill>
              </a:rPr>
              <a:t>waste</a:t>
            </a:r>
            <a:r>
              <a:rPr lang="en-US" b="1" dirty="0"/>
              <a:t> products of metabolism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2290" name="Picture 2" descr="http://t0.gstatic.com/images?q=tbn:ANd9GcQ7jHT0cmMhmlNHETjqrjOfPpG0hL_Pu_2kIJhO2pM_mLh5Eo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772816"/>
            <a:ext cx="326628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7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subTitle" idx="1"/>
          </p:nvPr>
        </p:nvSpPr>
        <p:spPr>
          <a:xfrm>
            <a:off x="1371600" y="1268413"/>
            <a:ext cx="6400800" cy="4370387"/>
          </a:xfrm>
        </p:spPr>
        <p:txBody>
          <a:bodyPr>
            <a:normAutofit/>
          </a:bodyPr>
          <a:lstStyle/>
          <a:p>
            <a:r>
              <a:rPr lang="en-US" sz="2400" u="sng" dirty="0">
                <a:hlinkClick r:id="rId2"/>
              </a:rPr>
              <a:t>Video #1 – The Wacky History of Cell </a:t>
            </a:r>
            <a:r>
              <a:rPr lang="en-US" sz="2400" u="sng" dirty="0" smtClean="0">
                <a:hlinkClick r:id="rId2"/>
              </a:rPr>
              <a:t>Theory</a:t>
            </a:r>
            <a:endParaRPr lang="en-US" sz="2400" u="sng" dirty="0" smtClean="0"/>
          </a:p>
          <a:p>
            <a:endParaRPr lang="en-US" sz="2400" dirty="0"/>
          </a:p>
          <a:p>
            <a:r>
              <a:rPr lang="en-US" sz="2400" u="sng" dirty="0">
                <a:hlinkClick r:id="rId3"/>
              </a:rPr>
              <a:t>Video #2 – How We Think Complex Cells </a:t>
            </a:r>
            <a:r>
              <a:rPr lang="en-US" sz="2400" u="sng" dirty="0" smtClean="0">
                <a:hlinkClick r:id="rId3"/>
              </a:rPr>
              <a:t>Evolved</a:t>
            </a:r>
            <a:endParaRPr lang="en-US" sz="2400" u="sng" dirty="0" smtClean="0"/>
          </a:p>
          <a:p>
            <a:endParaRPr lang="en-US" sz="2400" dirty="0"/>
          </a:p>
          <a:p>
            <a:r>
              <a:rPr lang="en-US" sz="2400" u="sng" dirty="0">
                <a:hlinkClick r:id="rId4"/>
              </a:rPr>
              <a:t>Video #3 – Cell vs. Virus: A Battle for </a:t>
            </a:r>
            <a:r>
              <a:rPr lang="en-US" sz="2400" u="sng" dirty="0" smtClean="0">
                <a:hlinkClick r:id="rId4"/>
              </a:rPr>
              <a:t>Health</a:t>
            </a:r>
            <a:endParaRPr lang="en-US" sz="2400" u="sng" dirty="0" smtClean="0"/>
          </a:p>
          <a:p>
            <a:endParaRPr lang="en-US" sz="2400" dirty="0"/>
          </a:p>
          <a:p>
            <a:r>
              <a:rPr lang="en-US" sz="2400" u="sng" dirty="0">
                <a:hlinkClick r:id="rId5"/>
              </a:rPr>
              <a:t>Video #4 – The Operating System of </a:t>
            </a:r>
            <a:r>
              <a:rPr lang="en-US" sz="2400" u="sng" dirty="0" smtClean="0">
                <a:hlinkClick r:id="rId5"/>
              </a:rPr>
              <a:t>Life</a:t>
            </a:r>
            <a:endParaRPr lang="en-US" sz="2400" u="sng" dirty="0" smtClean="0"/>
          </a:p>
          <a:p>
            <a:endParaRPr lang="en-US" sz="2400" dirty="0"/>
          </a:p>
          <a:p>
            <a:r>
              <a:rPr lang="en-US" sz="2400" u="sng" dirty="0">
                <a:hlinkClick r:id="rId6"/>
              </a:rPr>
              <a:t>Video #5 – How do Cancer Cells Behave Differently from Healthy Ones?</a:t>
            </a:r>
            <a:endParaRPr lang="en-US" sz="2400" dirty="0"/>
          </a:p>
          <a:p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7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620688"/>
            <a:ext cx="7211144" cy="4608512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5.	Function in animal cells:</a:t>
            </a:r>
            <a:endParaRPr lang="en-CA" sz="3600" dirty="0"/>
          </a:p>
          <a:p>
            <a:pPr marL="400050" lvl="1" indent="0">
              <a:buNone/>
            </a:pPr>
            <a:r>
              <a:rPr lang="en-US" b="1" dirty="0"/>
              <a:t>a. 	</a:t>
            </a:r>
            <a:r>
              <a:rPr lang="en-US" b="1" dirty="0">
                <a:solidFill>
                  <a:srgbClr val="FF0000"/>
                </a:solidFill>
              </a:rPr>
              <a:t>Digestion </a:t>
            </a:r>
            <a:r>
              <a:rPr lang="en-US" b="1" dirty="0"/>
              <a:t>of food </a:t>
            </a:r>
            <a:endParaRPr lang="en-CA" dirty="0"/>
          </a:p>
          <a:p>
            <a:pPr marL="400050" lvl="1" indent="0">
              <a:buNone/>
            </a:pPr>
            <a:r>
              <a:rPr lang="en-US" b="1" dirty="0" smtClean="0"/>
              <a:t>      (</a:t>
            </a:r>
            <a:r>
              <a:rPr lang="en-US" b="1" dirty="0"/>
              <a:t>e.g.  food vacuoles in </a:t>
            </a:r>
            <a:r>
              <a:rPr lang="en-US" b="1" i="1" dirty="0"/>
              <a:t>Amoeba</a:t>
            </a:r>
            <a:r>
              <a:rPr lang="en-US" b="1" dirty="0"/>
              <a:t>)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b. 	Elimination of excess </a:t>
            </a:r>
            <a:r>
              <a:rPr lang="en-US" b="1" dirty="0">
                <a:solidFill>
                  <a:srgbClr val="FF0000"/>
                </a:solidFill>
              </a:rPr>
              <a:t>water</a:t>
            </a:r>
            <a:endParaRPr lang="en-CA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en-US" b="1" dirty="0"/>
              <a:t>	(e.g. contractile vacuole in </a:t>
            </a:r>
            <a:endParaRPr lang="en-CA" dirty="0"/>
          </a:p>
          <a:p>
            <a:pPr marL="400050" lvl="1" indent="0">
              <a:buNone/>
            </a:pPr>
            <a:r>
              <a:rPr lang="en-US" b="1" i="1" dirty="0" smtClean="0"/>
              <a:t>      Paramecium</a:t>
            </a:r>
            <a:r>
              <a:rPr lang="en-US" b="1" dirty="0"/>
              <a:t>)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83123"/>
            <a:ext cx="4084713" cy="369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49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F.	Vesicle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204864"/>
            <a:ext cx="4042792" cy="384502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A </a:t>
            </a:r>
            <a:r>
              <a:rPr lang="en-US" dirty="0"/>
              <a:t>small </a:t>
            </a:r>
            <a:r>
              <a:rPr lang="en-US" dirty="0" smtClean="0">
                <a:solidFill>
                  <a:srgbClr val="FF0000"/>
                </a:solidFill>
              </a:rPr>
              <a:t>vacuole</a:t>
            </a:r>
          </a:p>
          <a:p>
            <a:pPr marL="514350" indent="-514350">
              <a:buAutoNum type="arabicPeriod"/>
            </a:pPr>
            <a:endParaRPr lang="en-CA" dirty="0"/>
          </a:p>
          <a:p>
            <a:pPr marL="0" indent="0">
              <a:buNone/>
            </a:pPr>
            <a:r>
              <a:rPr lang="en-US" dirty="0" smtClean="0"/>
              <a:t>2.  Often </a:t>
            </a:r>
            <a:r>
              <a:rPr lang="en-US" dirty="0"/>
              <a:t>used to move certain compounds require separation from the cytoplasm</a:t>
            </a:r>
            <a:endParaRPr lang="en-CA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e.g. “bleb” off the Golgi, or are formed by </a:t>
            </a:r>
            <a:r>
              <a:rPr lang="en-US" dirty="0" err="1"/>
              <a:t>infoldings</a:t>
            </a:r>
            <a:r>
              <a:rPr lang="en-US" dirty="0"/>
              <a:t> of cell membrane) </a:t>
            </a:r>
            <a:endParaRPr lang="en-CA" dirty="0"/>
          </a:p>
          <a:p>
            <a:endParaRPr lang="en-CA" dirty="0"/>
          </a:p>
        </p:txBody>
      </p:sp>
      <p:pic>
        <p:nvPicPr>
          <p:cNvPr id="10242" name="Picture 2" descr="http://www.sciencecontrol.com/wp-content/uploads/2011/04/Vesicle-Fun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84" y="146428"/>
            <a:ext cx="4624259" cy="292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25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G.  Golgi </a:t>
            </a:r>
            <a:r>
              <a:rPr lang="en-US" b="1" dirty="0"/>
              <a:t>Body (Golgi Apparatus)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3356992"/>
            <a:ext cx="7560840" cy="2722687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Looks </a:t>
            </a:r>
            <a:r>
              <a:rPr lang="en-US" b="1" dirty="0"/>
              <a:t>like a series of flattened </a:t>
            </a:r>
            <a:r>
              <a:rPr lang="en-CA" dirty="0"/>
              <a:t> </a:t>
            </a:r>
            <a:r>
              <a:rPr lang="en-CA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pancakes</a:t>
            </a:r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2.  Materials </a:t>
            </a:r>
            <a:r>
              <a:rPr lang="en-US" b="1" dirty="0"/>
              <a:t>which are produced </a:t>
            </a:r>
            <a:r>
              <a:rPr lang="en-CA" dirty="0"/>
              <a:t> </a:t>
            </a:r>
            <a:r>
              <a:rPr lang="en-US" b="1" dirty="0" smtClean="0"/>
              <a:t>elsewhere </a:t>
            </a:r>
            <a:r>
              <a:rPr lang="en-US" b="1" dirty="0"/>
              <a:t>in the cell (esp. </a:t>
            </a:r>
            <a:r>
              <a:rPr lang="en-US" b="1" dirty="0">
                <a:solidFill>
                  <a:srgbClr val="FF0000"/>
                </a:solidFill>
              </a:rPr>
              <a:t>E.R.) </a:t>
            </a:r>
            <a:r>
              <a:rPr lang="en-US" b="1" dirty="0" smtClean="0">
                <a:solidFill>
                  <a:srgbClr val="FF0000"/>
                </a:solidFill>
              </a:rPr>
              <a:t> 	</a:t>
            </a:r>
            <a:r>
              <a:rPr lang="en-US" b="1" dirty="0" smtClean="0"/>
              <a:t>are </a:t>
            </a:r>
            <a:r>
              <a:rPr lang="en-US" b="1" dirty="0"/>
              <a:t>temporarily </a:t>
            </a:r>
            <a:r>
              <a:rPr lang="en-US" b="1" dirty="0">
                <a:solidFill>
                  <a:srgbClr val="FF0000"/>
                </a:solidFill>
              </a:rPr>
              <a:t>stored </a:t>
            </a:r>
            <a:r>
              <a:rPr lang="en-US" b="1" dirty="0" smtClean="0"/>
              <a:t>here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3. </a:t>
            </a:r>
            <a:r>
              <a:rPr lang="en-US" b="1" dirty="0" smtClean="0"/>
              <a:t>  Materials </a:t>
            </a:r>
            <a:r>
              <a:rPr lang="en-US" b="1" dirty="0"/>
              <a:t>are packaged into </a:t>
            </a:r>
            <a:r>
              <a:rPr lang="en-US" b="1" dirty="0">
                <a:solidFill>
                  <a:srgbClr val="FF0000"/>
                </a:solidFill>
              </a:rPr>
              <a:t>vesicles </a:t>
            </a:r>
            <a:endParaRPr lang="en-CA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	which </a:t>
            </a:r>
            <a:r>
              <a:rPr lang="en-US" b="1" dirty="0"/>
              <a:t>pinch off from the edges 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a.  These vesicles are </a:t>
            </a:r>
            <a:r>
              <a:rPr lang="en-US" b="1" dirty="0">
                <a:solidFill>
                  <a:srgbClr val="FF0000"/>
                </a:solidFill>
              </a:rPr>
              <a:t>distributed </a:t>
            </a:r>
            <a:r>
              <a:rPr lang="en-US" b="1" dirty="0"/>
              <a:t>within the cell or are </a:t>
            </a:r>
            <a:r>
              <a:rPr lang="en-US" b="1" dirty="0">
                <a:solidFill>
                  <a:srgbClr val="FF0000"/>
                </a:solidFill>
              </a:rPr>
              <a:t>shipped</a:t>
            </a:r>
            <a:r>
              <a:rPr lang="en-US" b="1" dirty="0"/>
              <a:t> to the cell membrane for excretion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24744"/>
            <a:ext cx="203835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24744"/>
            <a:ext cx="219392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948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H.  Lysosomes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00808"/>
            <a:ext cx="7344816" cy="398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 Membrane-covered </a:t>
            </a:r>
            <a:r>
              <a:rPr lang="en-US" dirty="0"/>
              <a:t>vesicles of </a:t>
            </a:r>
            <a:r>
              <a:rPr lang="en-CA" dirty="0"/>
              <a:t> </a:t>
            </a:r>
            <a:r>
              <a:rPr lang="en-CA" dirty="0" smtClean="0">
                <a:solidFill>
                  <a:srgbClr val="FF0000"/>
                </a:solidFill>
              </a:rPr>
              <a:t>h</a:t>
            </a:r>
            <a:r>
              <a:rPr lang="en-US" dirty="0" err="1" smtClean="0">
                <a:solidFill>
                  <a:srgbClr val="FF0000"/>
                </a:solidFill>
              </a:rPr>
              <a:t>ydrolytic</a:t>
            </a:r>
            <a:r>
              <a:rPr lang="en-US" dirty="0" smtClean="0">
                <a:solidFill>
                  <a:srgbClr val="FF0000"/>
                </a:solidFill>
              </a:rPr>
              <a:t> enzymes</a:t>
            </a:r>
            <a:r>
              <a:rPr lang="en-US" dirty="0" smtClean="0"/>
              <a:t> </a:t>
            </a:r>
            <a:r>
              <a:rPr lang="en-US" dirty="0"/>
              <a:t>which move throughout the cell</a:t>
            </a:r>
            <a:endParaRPr lang="en-CA" dirty="0"/>
          </a:p>
          <a:p>
            <a:pPr marL="0" indent="0">
              <a:buNone/>
            </a:pPr>
            <a:r>
              <a:rPr lang="en-US" dirty="0" smtClean="0"/>
              <a:t>2.  Produced </a:t>
            </a:r>
            <a:r>
              <a:rPr lang="en-US" dirty="0"/>
              <a:t>by the </a:t>
            </a:r>
            <a:r>
              <a:rPr lang="en-US" dirty="0">
                <a:solidFill>
                  <a:srgbClr val="FF0000"/>
                </a:solidFill>
              </a:rPr>
              <a:t>Golgi </a:t>
            </a:r>
            <a:endParaRPr lang="en-CA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3. Functions</a:t>
            </a:r>
            <a:r>
              <a:rPr lang="en-US" dirty="0"/>
              <a:t>:</a:t>
            </a:r>
            <a:endParaRPr lang="en-CA" dirty="0"/>
          </a:p>
          <a:p>
            <a:pPr marL="400050" lvl="1" indent="0">
              <a:buNone/>
            </a:pPr>
            <a:r>
              <a:rPr lang="en-US" dirty="0"/>
              <a:t>a. 	Attach to food vacuoles and </a:t>
            </a:r>
            <a:r>
              <a:rPr lang="en-US" dirty="0" smtClean="0">
                <a:solidFill>
                  <a:srgbClr val="FF0000"/>
                </a:solidFill>
              </a:rPr>
              <a:t>digest</a:t>
            </a:r>
            <a:r>
              <a:rPr lang="en-US" dirty="0" smtClean="0"/>
              <a:t> </a:t>
            </a:r>
            <a:r>
              <a:rPr lang="en-US" dirty="0"/>
              <a:t>contents</a:t>
            </a:r>
            <a:br>
              <a:rPr lang="en-US" dirty="0"/>
            </a:br>
            <a:r>
              <a:rPr lang="en-US" dirty="0"/>
              <a:t>b. 	</a:t>
            </a:r>
            <a:r>
              <a:rPr lang="en-US" dirty="0">
                <a:solidFill>
                  <a:srgbClr val="FF0000"/>
                </a:solidFill>
              </a:rPr>
              <a:t>Destroy</a:t>
            </a:r>
            <a:r>
              <a:rPr lang="en-US" dirty="0"/>
              <a:t> old or malfunctioning </a:t>
            </a:r>
            <a:r>
              <a:rPr lang="en-US" dirty="0" smtClean="0"/>
              <a:t>cell </a:t>
            </a:r>
            <a:r>
              <a:rPr lang="en-US" dirty="0"/>
              <a:t>parts</a:t>
            </a:r>
            <a:endParaRPr lang="en-CA" dirty="0"/>
          </a:p>
          <a:p>
            <a:pPr marL="400050" lvl="1" indent="0">
              <a:buNone/>
            </a:pPr>
            <a:r>
              <a:rPr lang="en-US" dirty="0"/>
              <a:t>c. 	</a:t>
            </a:r>
            <a:r>
              <a:rPr lang="en-US" dirty="0">
                <a:solidFill>
                  <a:srgbClr val="FF0000"/>
                </a:solidFill>
              </a:rPr>
              <a:t>Destroy</a:t>
            </a:r>
            <a:r>
              <a:rPr lang="en-US" dirty="0"/>
              <a:t> the cell itself if the </a:t>
            </a:r>
            <a:r>
              <a:rPr lang="en-US" b="1" dirty="0"/>
              <a:t>cell becomes damaged or malfunctions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39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I.  Mitochondria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800858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48264" y="1268760"/>
            <a:ext cx="1224136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FF0000"/>
                </a:solidFill>
              </a:rPr>
              <a:t>cristae</a:t>
            </a:r>
            <a:endParaRPr lang="en-CA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2548" y="1888939"/>
            <a:ext cx="125970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FF0000"/>
                </a:solidFill>
              </a:rPr>
              <a:t>matrix</a:t>
            </a:r>
            <a:endParaRPr lang="en-CA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3573016"/>
            <a:ext cx="78720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b="1" dirty="0"/>
              <a:t>1.	</a:t>
            </a:r>
            <a:r>
              <a:rPr lang="en-US" sz="3200" b="1" dirty="0">
                <a:solidFill>
                  <a:srgbClr val="FF0000"/>
                </a:solidFill>
              </a:rPr>
              <a:t>Double</a:t>
            </a:r>
            <a:r>
              <a:rPr lang="en-US" sz="3200" b="1" dirty="0"/>
              <a:t> </a:t>
            </a:r>
            <a:r>
              <a:rPr lang="en-US" sz="3200" b="1" dirty="0" err="1"/>
              <a:t>membraned</a:t>
            </a:r>
            <a:r>
              <a:rPr lang="en-US" sz="3200" b="1" dirty="0"/>
              <a:t> structure where the inner membrane is highly </a:t>
            </a:r>
            <a:r>
              <a:rPr lang="en-US" sz="3200" b="1" dirty="0" err="1"/>
              <a:t>infolded</a:t>
            </a:r>
            <a:r>
              <a:rPr lang="en-US" sz="3200" b="1" dirty="0"/>
              <a:t> into</a:t>
            </a:r>
            <a:r>
              <a:rPr lang="en-US" sz="3200" b="1" dirty="0">
                <a:solidFill>
                  <a:srgbClr val="FF0000"/>
                </a:solidFill>
              </a:rPr>
              <a:t> cristae </a:t>
            </a:r>
            <a:r>
              <a:rPr lang="en-US" sz="3200" b="1" dirty="0"/>
              <a:t>to increase inner surface area</a:t>
            </a:r>
            <a:endParaRPr lang="en-CA" sz="3200" dirty="0"/>
          </a:p>
          <a:p>
            <a:pPr lvl="1"/>
            <a:r>
              <a:rPr lang="en-US" sz="3200" b="1" dirty="0"/>
              <a:t>a.	</a:t>
            </a:r>
            <a:r>
              <a:rPr lang="en-US" sz="3200" b="1" dirty="0">
                <a:solidFill>
                  <a:srgbClr val="FF0000"/>
                </a:solidFill>
              </a:rPr>
              <a:t>Cristae</a:t>
            </a:r>
            <a:r>
              <a:rPr lang="en-US" sz="3200" b="1" dirty="0"/>
              <a:t> : where enzymes are arranged in order to carry out certain reactions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68406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620688"/>
            <a:ext cx="7643192" cy="518457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 startAt="2"/>
            </a:pPr>
            <a:r>
              <a:rPr lang="en-US" dirty="0" smtClean="0"/>
              <a:t>Found </a:t>
            </a:r>
            <a:r>
              <a:rPr lang="en-US" dirty="0"/>
              <a:t>in both </a:t>
            </a:r>
            <a:r>
              <a:rPr lang="en-US" dirty="0">
                <a:solidFill>
                  <a:srgbClr val="FF0000"/>
                </a:solidFill>
              </a:rPr>
              <a:t>plant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animals</a:t>
            </a:r>
            <a:r>
              <a:rPr lang="en-US" dirty="0"/>
              <a:t> </a:t>
            </a:r>
            <a:r>
              <a:rPr lang="en-US" dirty="0" smtClean="0"/>
              <a:t>cells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rabicPeriod" startAt="3"/>
            </a:pPr>
            <a:r>
              <a:rPr lang="en-US" dirty="0" smtClean="0"/>
              <a:t>Have </a:t>
            </a:r>
            <a:r>
              <a:rPr lang="en-US" dirty="0"/>
              <a:t>own </a:t>
            </a:r>
            <a:r>
              <a:rPr lang="en-US" dirty="0">
                <a:solidFill>
                  <a:srgbClr val="FF0000"/>
                </a:solidFill>
              </a:rPr>
              <a:t>DNA</a:t>
            </a:r>
            <a:r>
              <a:rPr lang="en-US" dirty="0"/>
              <a:t> (</a:t>
            </a:r>
            <a:r>
              <a:rPr lang="en-US" dirty="0" err="1"/>
              <a:t>endosymbiont</a:t>
            </a:r>
            <a:r>
              <a:rPr lang="en-US" dirty="0"/>
              <a:t> hypothesis</a:t>
            </a:r>
            <a:r>
              <a:rPr lang="en-US" dirty="0" smtClean="0"/>
              <a:t>)</a:t>
            </a:r>
          </a:p>
          <a:p>
            <a:pPr marL="514350" indent="-514350">
              <a:buAutoNum type="arabicPeriod" startAt="3"/>
            </a:pPr>
            <a:endParaRPr lang="en-CA" dirty="0"/>
          </a:p>
          <a:p>
            <a:pPr marL="0" indent="0">
              <a:buNone/>
            </a:pPr>
            <a:r>
              <a:rPr lang="en-US" dirty="0" smtClean="0"/>
              <a:t>4.  Function</a:t>
            </a:r>
            <a:r>
              <a:rPr lang="en-US" dirty="0"/>
              <a:t>:  </a:t>
            </a:r>
            <a:endParaRPr lang="en-CA" dirty="0"/>
          </a:p>
          <a:p>
            <a:pPr marL="914400" lvl="1" indent="-514350">
              <a:buAutoNum type="alphaLcPeriod"/>
            </a:pPr>
            <a:r>
              <a:rPr lang="en-US" dirty="0" smtClean="0"/>
              <a:t>Convert </a:t>
            </a:r>
            <a:r>
              <a:rPr lang="en-US" dirty="0">
                <a:solidFill>
                  <a:srgbClr val="FF0000"/>
                </a:solidFill>
              </a:rPr>
              <a:t>food</a:t>
            </a:r>
            <a:r>
              <a:rPr lang="en-US" dirty="0"/>
              <a:t> energy to a form of energy which can be used by the cell (this energy is in the form of </a:t>
            </a:r>
            <a:r>
              <a:rPr lang="en-US" dirty="0">
                <a:solidFill>
                  <a:srgbClr val="FF0000"/>
                </a:solidFill>
              </a:rPr>
              <a:t>ATP</a:t>
            </a:r>
            <a:r>
              <a:rPr lang="en-US" dirty="0"/>
              <a:t>:  </a:t>
            </a:r>
            <a:r>
              <a:rPr lang="en-US" dirty="0">
                <a:solidFill>
                  <a:srgbClr val="FF0000"/>
                </a:solidFill>
              </a:rPr>
              <a:t>adenosine triphosphate</a:t>
            </a:r>
            <a:r>
              <a:rPr lang="en-US" dirty="0" smtClean="0"/>
              <a:t>)</a:t>
            </a:r>
          </a:p>
          <a:p>
            <a:pPr marL="914400" lvl="1" indent="-514350">
              <a:buAutoNum type="alphaLcPeriod"/>
            </a:pPr>
            <a:endParaRPr lang="en-CA" dirty="0"/>
          </a:p>
          <a:p>
            <a:pPr marL="400050" lvl="1" indent="0">
              <a:buNone/>
            </a:pPr>
            <a:r>
              <a:rPr lang="en-US" dirty="0"/>
              <a:t>b.	Process: cellular respiration</a:t>
            </a:r>
            <a:endParaRPr lang="en-CA" dirty="0"/>
          </a:p>
          <a:p>
            <a:pPr marL="40005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Glucose</a:t>
            </a:r>
            <a:r>
              <a:rPr lang="en-US" dirty="0"/>
              <a:t> + 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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 +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/>
              <a:t> + </a:t>
            </a:r>
            <a:r>
              <a:rPr lang="en-CA" dirty="0"/>
              <a:t> </a:t>
            </a:r>
            <a:r>
              <a:rPr lang="en-CA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ATP energy</a:t>
            </a:r>
          </a:p>
          <a:p>
            <a:pPr marL="400050" lvl="1" indent="0">
              <a:buNone/>
            </a:pPr>
            <a:endParaRPr lang="en-CA" dirty="0"/>
          </a:p>
          <a:p>
            <a:pPr marL="400050" lvl="1" indent="0">
              <a:buNone/>
            </a:pPr>
            <a:r>
              <a:rPr lang="en-US" dirty="0"/>
              <a:t>c.	The more </a:t>
            </a:r>
            <a:r>
              <a:rPr lang="en-US" dirty="0">
                <a:solidFill>
                  <a:srgbClr val="FF0000"/>
                </a:solidFill>
              </a:rPr>
              <a:t>active</a:t>
            </a:r>
            <a:r>
              <a:rPr lang="en-US" dirty="0"/>
              <a:t> a cell is, the </a:t>
            </a:r>
            <a:r>
              <a:rPr lang="en-US" dirty="0" smtClean="0"/>
              <a:t>more </a:t>
            </a:r>
            <a:r>
              <a:rPr lang="en-US" dirty="0"/>
              <a:t>mitochondria it will have </a:t>
            </a:r>
            <a:r>
              <a:rPr lang="en-CA" dirty="0"/>
              <a:t> </a:t>
            </a:r>
            <a:r>
              <a:rPr lang="en-US" dirty="0" smtClean="0"/>
              <a:t>(</a:t>
            </a:r>
            <a:r>
              <a:rPr lang="en-US" dirty="0"/>
              <a:t>e.g. muscle &amp; sperm cells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5805264"/>
            <a:ext cx="2275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hlinkClick r:id="rId2"/>
              </a:rPr>
              <a:t>Clip: powering the cell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457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J.  Plastids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Found </a:t>
            </a:r>
            <a:r>
              <a:rPr lang="en-US" b="1" dirty="0"/>
              <a:t>only in </a:t>
            </a:r>
            <a:r>
              <a:rPr lang="en-US" b="1" dirty="0">
                <a:solidFill>
                  <a:srgbClr val="FF0000"/>
                </a:solidFill>
              </a:rPr>
              <a:t>plant</a:t>
            </a:r>
            <a:r>
              <a:rPr lang="en-US" b="1" dirty="0"/>
              <a:t> </a:t>
            </a:r>
            <a:r>
              <a:rPr lang="en-US" b="1" dirty="0" smtClean="0"/>
              <a:t>cells</a:t>
            </a:r>
            <a:endParaRPr lang="en-US" b="1" dirty="0"/>
          </a:p>
          <a:p>
            <a:r>
              <a:rPr lang="en-US" b="1" dirty="0" smtClean="0">
                <a:solidFill>
                  <a:srgbClr val="FF0000"/>
                </a:solidFill>
              </a:rPr>
              <a:t>3 </a:t>
            </a:r>
            <a:r>
              <a:rPr lang="en-US" b="1" dirty="0"/>
              <a:t>types of plastids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a.  </a:t>
            </a:r>
            <a:r>
              <a:rPr lang="en-US" b="1" dirty="0" smtClean="0">
                <a:solidFill>
                  <a:srgbClr val="FF0000"/>
                </a:solidFill>
              </a:rPr>
              <a:t>Chloroplasts</a:t>
            </a:r>
            <a:r>
              <a:rPr lang="en-US" b="1" dirty="0" smtClean="0"/>
              <a:t> </a:t>
            </a:r>
            <a:r>
              <a:rPr lang="en-US" b="1" dirty="0"/>
              <a:t>- most </a:t>
            </a:r>
            <a:r>
              <a:rPr lang="en-US" b="1" dirty="0" smtClean="0"/>
              <a:t>common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  	Structure</a:t>
            </a:r>
            <a:r>
              <a:rPr lang="en-US" b="1" dirty="0"/>
              <a:t>:</a:t>
            </a:r>
            <a:endParaRPr lang="en-CA" dirty="0"/>
          </a:p>
          <a:p>
            <a:pPr marL="400050" lvl="1" indent="0">
              <a:buNone/>
            </a:pPr>
            <a:r>
              <a:rPr lang="en-US" b="1" dirty="0" smtClean="0"/>
              <a:t>	i</a:t>
            </a:r>
            <a:r>
              <a:rPr lang="en-US" b="1" dirty="0"/>
              <a:t>. </a:t>
            </a:r>
            <a:r>
              <a:rPr lang="en-US" b="1" dirty="0" smtClean="0"/>
              <a:t>Have </a:t>
            </a:r>
            <a:r>
              <a:rPr lang="en-US" b="1" dirty="0"/>
              <a:t>“coin-like” membrane </a:t>
            </a:r>
            <a:r>
              <a:rPr lang="en-CA" dirty="0"/>
              <a:t> </a:t>
            </a:r>
            <a:r>
              <a:rPr lang="en-US" b="1" dirty="0" smtClean="0"/>
              <a:t>sacks </a:t>
            </a:r>
            <a:r>
              <a:rPr lang="en-US" b="1" dirty="0"/>
              <a:t>(</a:t>
            </a:r>
            <a:r>
              <a:rPr lang="en-US" b="1" dirty="0">
                <a:solidFill>
                  <a:srgbClr val="FF0000"/>
                </a:solidFill>
              </a:rPr>
              <a:t>thylakoids</a:t>
            </a:r>
            <a:r>
              <a:rPr lang="en-US" b="1" dirty="0"/>
              <a:t>) </a:t>
            </a:r>
            <a:r>
              <a:rPr lang="en-US" b="1" dirty="0" smtClean="0"/>
              <a:t>	arranged </a:t>
            </a:r>
            <a:r>
              <a:rPr lang="en-US" b="1" dirty="0"/>
              <a:t>in “stacks” called </a:t>
            </a:r>
            <a:r>
              <a:rPr lang="en-US" b="1" dirty="0">
                <a:solidFill>
                  <a:srgbClr val="FF0000"/>
                </a:solidFill>
              </a:rPr>
              <a:t>grana</a:t>
            </a:r>
            <a:r>
              <a:rPr lang="en-US" b="1" dirty="0"/>
              <a:t> that are joined </a:t>
            </a:r>
            <a:r>
              <a:rPr lang="en-US" b="1" dirty="0" smtClean="0"/>
              <a:t>	together </a:t>
            </a:r>
            <a:r>
              <a:rPr lang="en-US" b="1" dirty="0"/>
              <a:t>by </a:t>
            </a:r>
            <a:r>
              <a:rPr lang="en-US" b="1" dirty="0">
                <a:solidFill>
                  <a:srgbClr val="FF0000"/>
                </a:solidFill>
              </a:rPr>
              <a:t>lamellae</a:t>
            </a:r>
            <a:r>
              <a:rPr lang="en-US" b="1" dirty="0"/>
              <a:t> (membranes between stacks</a:t>
            </a:r>
            <a:r>
              <a:rPr lang="en-US" b="1" dirty="0" smtClean="0"/>
              <a:t>)</a:t>
            </a:r>
          </a:p>
          <a:p>
            <a:pPr marL="400050" lvl="1" indent="0">
              <a:buNone/>
            </a:pPr>
            <a:endParaRPr lang="en-CA" dirty="0"/>
          </a:p>
          <a:p>
            <a:pPr marL="800100" lvl="2" indent="0">
              <a:buNone/>
            </a:pPr>
            <a:r>
              <a:rPr lang="en-US" sz="2800" b="1" dirty="0"/>
              <a:t>ii.  The inner portion of the </a:t>
            </a:r>
            <a:r>
              <a:rPr lang="en-US" sz="2800" b="1" dirty="0" smtClean="0"/>
              <a:t>chloroplast</a:t>
            </a:r>
            <a:r>
              <a:rPr lang="en-US" sz="2800" b="1" dirty="0"/>
              <a:t> </a:t>
            </a:r>
            <a:r>
              <a:rPr lang="en-US" sz="2800" b="1" dirty="0" smtClean="0"/>
              <a:t> is </a:t>
            </a:r>
            <a:r>
              <a:rPr lang="en-US" sz="2800" b="1" dirty="0"/>
              <a:t>called the </a:t>
            </a:r>
            <a:r>
              <a:rPr lang="en-CA" sz="2800" dirty="0"/>
              <a:t> </a:t>
            </a:r>
            <a:r>
              <a:rPr lang="en-CA" sz="2800" b="1" dirty="0" smtClean="0">
                <a:solidFill>
                  <a:srgbClr val="FF0000"/>
                </a:solidFill>
              </a:rPr>
              <a:t>s</a:t>
            </a:r>
            <a:r>
              <a:rPr lang="en-US" sz="2800" b="1" dirty="0" err="1" smtClean="0">
                <a:solidFill>
                  <a:srgbClr val="FF0000"/>
                </a:solidFill>
              </a:rPr>
              <a:t>troma</a:t>
            </a:r>
            <a:endParaRPr lang="en-CA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56" y="836712"/>
            <a:ext cx="40005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12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980728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</a:t>
            </a:r>
            <a:r>
              <a:rPr lang="en-US" b="1" dirty="0" smtClean="0"/>
              <a:t>.</a:t>
            </a:r>
            <a:r>
              <a:rPr lang="en-US" b="1" dirty="0"/>
              <a:t>	Contain </a:t>
            </a:r>
            <a:r>
              <a:rPr lang="en-US" b="1" dirty="0">
                <a:solidFill>
                  <a:srgbClr val="FF0000"/>
                </a:solidFill>
              </a:rPr>
              <a:t>chlorophyll</a:t>
            </a:r>
            <a:r>
              <a:rPr lang="en-US" b="1" dirty="0"/>
              <a:t> (in grana)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	Site of photosynthesis 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	(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dirty="0"/>
              <a:t> +</a:t>
            </a:r>
            <a:r>
              <a:rPr lang="en-US" b="1" dirty="0">
                <a:solidFill>
                  <a:srgbClr val="FF0000"/>
                </a:solidFill>
              </a:rPr>
              <a:t> CO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sugar</a:t>
            </a:r>
            <a:r>
              <a:rPr lang="en-US" b="1" dirty="0"/>
              <a:t> + 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/>
              <a:t>)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0928"/>
            <a:ext cx="483365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11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2856"/>
            <a:ext cx="8208912" cy="355699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	b.  </a:t>
            </a:r>
            <a:r>
              <a:rPr lang="en-US" b="1" dirty="0" err="1" smtClean="0"/>
              <a:t>Chromoplasts</a:t>
            </a:r>
            <a:endParaRPr lang="en-US" b="1" dirty="0" smtClean="0"/>
          </a:p>
          <a:p>
            <a:pPr marL="0" indent="0">
              <a:buNone/>
            </a:pPr>
            <a:endParaRPr lang="en-CA" dirty="0"/>
          </a:p>
          <a:p>
            <a:pPr marL="1314450" lvl="2" indent="-514350">
              <a:buAutoNum type="romanLcPeriod"/>
            </a:pPr>
            <a:r>
              <a:rPr lang="en-US" b="1" dirty="0" smtClean="0"/>
              <a:t>Stores </a:t>
            </a:r>
            <a:r>
              <a:rPr lang="en-US" b="1" dirty="0">
                <a:solidFill>
                  <a:srgbClr val="FF0000"/>
                </a:solidFill>
              </a:rPr>
              <a:t>pigments</a:t>
            </a:r>
            <a:r>
              <a:rPr lang="en-US" b="1" dirty="0"/>
              <a:t> other </a:t>
            </a:r>
            <a:r>
              <a:rPr lang="en-US" b="1" dirty="0" smtClean="0"/>
              <a:t>than </a:t>
            </a:r>
            <a:r>
              <a:rPr lang="en-US" b="1" dirty="0" smtClean="0">
                <a:solidFill>
                  <a:srgbClr val="FF0000"/>
                </a:solidFill>
              </a:rPr>
              <a:t>chlorophyll</a:t>
            </a:r>
            <a:r>
              <a:rPr lang="en-US" b="1" dirty="0" smtClean="0"/>
              <a:t> </a:t>
            </a:r>
            <a:r>
              <a:rPr lang="en-US" b="1" dirty="0"/>
              <a:t>(e.g. carotene, </a:t>
            </a:r>
            <a:r>
              <a:rPr lang="en-US" b="1" dirty="0" err="1"/>
              <a:t>xanthophylls</a:t>
            </a:r>
            <a:r>
              <a:rPr lang="en-US" b="1" dirty="0"/>
              <a:t>) that make carrots, peaches, autumn leaves, etc. yellow &amp; orange</a:t>
            </a:r>
            <a:r>
              <a:rPr lang="en-US" b="1" dirty="0" smtClean="0"/>
              <a:t>)</a:t>
            </a:r>
          </a:p>
          <a:p>
            <a:pPr marL="800100" lvl="2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	c.  Leucoplast</a:t>
            </a:r>
            <a:endParaRPr lang="en-CA" dirty="0"/>
          </a:p>
          <a:p>
            <a:pPr marL="1314450" lvl="2" indent="-514350">
              <a:buAutoNum type="romanLcPeriod"/>
            </a:pPr>
            <a:r>
              <a:rPr lang="en-US" b="1" dirty="0" smtClean="0"/>
              <a:t>Stores </a:t>
            </a:r>
            <a:r>
              <a:rPr lang="en-US" b="1" dirty="0">
                <a:solidFill>
                  <a:srgbClr val="FF0000"/>
                </a:solidFill>
              </a:rPr>
              <a:t>starch</a:t>
            </a:r>
            <a:r>
              <a:rPr lang="en-US" b="1" dirty="0"/>
              <a:t> (e.g. in potatoes</a:t>
            </a:r>
            <a:r>
              <a:rPr lang="en-US" b="1" dirty="0" smtClean="0"/>
              <a:t>)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5362" name="Picture 2" descr="http://t2.gstatic.com/images?q=tbn:ANd9GcRt_kWUSABeOgB_W950nkX2ksFU76ez4uP50Y9mdjH9SjB_qAgp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-171400"/>
            <a:ext cx="2952328" cy="282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64174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830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K.  Microfilaments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1.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Thin </a:t>
            </a:r>
            <a:r>
              <a:rPr lang="en-US" b="1" dirty="0">
                <a:solidFill>
                  <a:srgbClr val="FF0000"/>
                </a:solidFill>
              </a:rPr>
              <a:t>solid </a:t>
            </a:r>
            <a:r>
              <a:rPr lang="en-US" b="1" dirty="0"/>
              <a:t>fibers of protein – </a:t>
            </a:r>
            <a:r>
              <a:rPr lang="en-CA" dirty="0"/>
              <a:t> </a:t>
            </a:r>
            <a:r>
              <a:rPr lang="en-US" b="1" dirty="0" smtClean="0"/>
              <a:t>similar </a:t>
            </a:r>
            <a:r>
              <a:rPr lang="en-US" b="1" dirty="0"/>
              <a:t>to proteins in muscle </a:t>
            </a:r>
            <a:r>
              <a:rPr lang="en-US" b="1" dirty="0" smtClean="0"/>
              <a:t>fiber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dirty="0" smtClean="0"/>
              <a:t>  Provide </a:t>
            </a:r>
            <a:r>
              <a:rPr lang="en-US" b="1" dirty="0"/>
              <a:t>skeletal framework for the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cell (</a:t>
            </a:r>
            <a:r>
              <a:rPr lang="en-US" b="1" dirty="0">
                <a:solidFill>
                  <a:srgbClr val="FF0000"/>
                </a:solidFill>
              </a:rPr>
              <a:t>cytoskeleton</a:t>
            </a:r>
            <a:r>
              <a:rPr lang="en-US" b="1" dirty="0"/>
              <a:t>)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3882752" cy="280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21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I.	</a:t>
            </a:r>
            <a:r>
              <a:rPr lang="en-US" b="1" u="sng" dirty="0"/>
              <a:t>Discovery of the Cell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546848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A.  Our </a:t>
            </a:r>
            <a:r>
              <a:rPr lang="en-US" b="1" dirty="0"/>
              <a:t>knowledge of cells is built on work done with </a:t>
            </a:r>
            <a:r>
              <a:rPr lang="en-US" b="1" dirty="0" smtClean="0"/>
              <a:t>microscopes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1.  </a:t>
            </a:r>
            <a:r>
              <a:rPr lang="en-US" b="1" dirty="0" smtClean="0">
                <a:solidFill>
                  <a:srgbClr val="FF0000"/>
                </a:solidFill>
              </a:rPr>
              <a:t>English</a:t>
            </a:r>
            <a:r>
              <a:rPr lang="en-US" b="1" dirty="0" smtClean="0"/>
              <a:t> </a:t>
            </a:r>
            <a:r>
              <a:rPr lang="en-US" b="1" dirty="0"/>
              <a:t>scientist </a:t>
            </a:r>
            <a:r>
              <a:rPr lang="en-US" b="1" dirty="0">
                <a:solidFill>
                  <a:srgbClr val="FF0000"/>
                </a:solidFill>
              </a:rPr>
              <a:t>Robert Hooke </a:t>
            </a:r>
            <a:r>
              <a:rPr lang="en-US" b="1" dirty="0"/>
              <a:t>in 1665 first described cells from his observations of cork slices.  Hooke first used the word "</a:t>
            </a:r>
            <a:r>
              <a:rPr lang="en-US" b="1" dirty="0">
                <a:solidFill>
                  <a:srgbClr val="FF0000"/>
                </a:solidFill>
              </a:rPr>
              <a:t>cell</a:t>
            </a:r>
            <a:r>
              <a:rPr lang="en-US" b="1" dirty="0"/>
              <a:t>".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792"/>
            <a:ext cx="217698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ork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73016"/>
            <a:ext cx="320374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27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L.   Microtubules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789040"/>
            <a:ext cx="7427168" cy="3273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1.  Larger </a:t>
            </a:r>
            <a:r>
              <a:rPr lang="en-US" b="1" dirty="0"/>
              <a:t>than </a:t>
            </a:r>
            <a:r>
              <a:rPr lang="en-US" b="1" dirty="0">
                <a:solidFill>
                  <a:srgbClr val="FF0000"/>
                </a:solidFill>
              </a:rPr>
              <a:t>microfilaments</a:t>
            </a:r>
            <a:endParaRPr lang="en-CA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2.  Proteins </a:t>
            </a:r>
            <a:r>
              <a:rPr lang="en-US" b="1" dirty="0"/>
              <a:t>called </a:t>
            </a:r>
            <a:r>
              <a:rPr lang="en-US" b="1" dirty="0">
                <a:solidFill>
                  <a:srgbClr val="FF0000"/>
                </a:solidFill>
              </a:rPr>
              <a:t>tubulin</a:t>
            </a:r>
            <a:r>
              <a:rPr lang="en-US" b="1" dirty="0"/>
              <a:t> are coiled in a cylindrical fashion (think Slinky) around a central </a:t>
            </a:r>
            <a:r>
              <a:rPr lang="en-US" b="1" dirty="0">
                <a:solidFill>
                  <a:srgbClr val="FF0000"/>
                </a:solidFill>
              </a:rPr>
              <a:t>lumen</a:t>
            </a:r>
            <a:endParaRPr lang="en-CA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3.  Found </a:t>
            </a:r>
            <a:r>
              <a:rPr lang="en-US" b="1" dirty="0"/>
              <a:t>in </a:t>
            </a:r>
            <a:r>
              <a:rPr lang="en-US" b="1" dirty="0">
                <a:solidFill>
                  <a:srgbClr val="FF0000"/>
                </a:solidFill>
              </a:rPr>
              <a:t>cilia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flagella</a:t>
            </a:r>
            <a:r>
              <a:rPr lang="en-US" b="1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centrioles</a:t>
            </a:r>
            <a:endParaRPr lang="en-CA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4.  Provide </a:t>
            </a:r>
            <a:r>
              <a:rPr lang="en-US" b="1" dirty="0"/>
              <a:t>skeletal framework for the cell (</a:t>
            </a:r>
            <a:r>
              <a:rPr lang="en-US" b="1" dirty="0" smtClean="0">
                <a:solidFill>
                  <a:srgbClr val="FF0000"/>
                </a:solidFill>
              </a:rPr>
              <a:t>cytoskeleton</a:t>
            </a:r>
            <a:r>
              <a:rPr lang="en-US" b="1" dirty="0" smtClean="0"/>
              <a:t>)</a:t>
            </a:r>
            <a:endParaRPr lang="en-C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08541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22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M.  Cilia </a:t>
            </a:r>
            <a:r>
              <a:rPr lang="en-US" b="1" dirty="0"/>
              <a:t>and Flagella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565212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1.  </a:t>
            </a:r>
            <a:r>
              <a:rPr lang="en-US" b="1" dirty="0" err="1" smtClean="0"/>
              <a:t>Hairlike</a:t>
            </a:r>
            <a:r>
              <a:rPr lang="en-US" b="1" dirty="0" smtClean="0"/>
              <a:t> </a:t>
            </a:r>
            <a:r>
              <a:rPr lang="en-US" b="1" dirty="0"/>
              <a:t>projections of the cell 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a.	</a:t>
            </a:r>
            <a:r>
              <a:rPr lang="en-US" b="1" dirty="0">
                <a:solidFill>
                  <a:srgbClr val="FF0000"/>
                </a:solidFill>
              </a:rPr>
              <a:t>cilia </a:t>
            </a:r>
            <a:r>
              <a:rPr lang="en-US" b="1" dirty="0"/>
              <a:t>- short and many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b.	</a:t>
            </a:r>
            <a:r>
              <a:rPr lang="en-US" b="1" dirty="0" smtClean="0"/>
              <a:t>flagella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- long and few</a:t>
            </a:r>
            <a:endParaRPr lang="en-CA" dirty="0">
              <a:solidFill>
                <a:srgbClr val="FF0000"/>
              </a:solidFill>
            </a:endParaRPr>
          </a:p>
          <a:p>
            <a:pPr marL="514350" indent="-514350">
              <a:buAutoNum type="arabicPeriod" startAt="2"/>
            </a:pPr>
            <a:r>
              <a:rPr lang="en-US" b="1" dirty="0" smtClean="0">
                <a:solidFill>
                  <a:srgbClr val="FF0000"/>
                </a:solidFill>
              </a:rPr>
              <a:t>Composed </a:t>
            </a:r>
            <a:r>
              <a:rPr lang="en-US" b="1" dirty="0"/>
              <a:t>of protein </a:t>
            </a:r>
            <a:r>
              <a:rPr lang="en-US" b="1" dirty="0" err="1"/>
              <a:t>fibres</a:t>
            </a:r>
            <a:r>
              <a:rPr lang="en-US" b="1" dirty="0"/>
              <a:t> that are able to contract and cause the cilia or flagella to beat or wave back and </a:t>
            </a:r>
            <a:r>
              <a:rPr lang="en-US" b="1" dirty="0" smtClean="0"/>
              <a:t>forth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3.  For </a:t>
            </a:r>
            <a:r>
              <a:rPr lang="en-US" b="1" dirty="0"/>
              <a:t>cell </a:t>
            </a:r>
            <a:r>
              <a:rPr lang="en-US" b="1" dirty="0">
                <a:solidFill>
                  <a:srgbClr val="FF0000"/>
                </a:solidFill>
              </a:rPr>
              <a:t>locomotion</a:t>
            </a:r>
            <a:r>
              <a:rPr lang="en-US" b="1" dirty="0"/>
              <a:t>, </a:t>
            </a:r>
            <a:r>
              <a:rPr lang="en-US" b="1" dirty="0" smtClean="0"/>
              <a:t>or generating </a:t>
            </a:r>
            <a:r>
              <a:rPr lang="en-US" b="1" dirty="0">
                <a:solidFill>
                  <a:srgbClr val="FF0000"/>
                </a:solidFill>
              </a:rPr>
              <a:t>current</a:t>
            </a:r>
            <a:endParaRPr lang="en-CA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8436" name="Picture 4" descr="http://t0.gstatic.com/images?q=tbn:ANd9GcTPaFzN2MDczimv23U-Vurw0SNaHC5NueBnXJzGGQx8hBInuH3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784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725340" cy="201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14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 startAt="4"/>
            </a:pPr>
            <a:r>
              <a:rPr lang="en-US" b="1" dirty="0" smtClean="0"/>
              <a:t>Inside </a:t>
            </a:r>
            <a:r>
              <a:rPr lang="en-US" b="1" dirty="0"/>
              <a:t>(cross-section</a:t>
            </a:r>
            <a:r>
              <a:rPr lang="en-US" b="1" dirty="0" smtClean="0"/>
              <a:t>):</a:t>
            </a:r>
          </a:p>
          <a:p>
            <a:pPr marL="514350" indent="-514350">
              <a:buAutoNum type="arabicPeriod" startAt="4"/>
            </a:pPr>
            <a:endParaRPr lang="en-US" b="1" dirty="0"/>
          </a:p>
          <a:p>
            <a:pPr marL="514350" indent="-514350">
              <a:buAutoNum type="arabicPeriod" startAt="4"/>
            </a:pPr>
            <a:endParaRPr lang="en-CA" dirty="0" smtClean="0"/>
          </a:p>
          <a:p>
            <a:pPr marL="514350" indent="-514350">
              <a:buAutoNum type="arabicPeriod" startAt="4"/>
            </a:pPr>
            <a:endParaRPr lang="en-CA" dirty="0"/>
          </a:p>
          <a:p>
            <a:pPr marL="400050" lvl="1" indent="0">
              <a:buNone/>
            </a:pPr>
            <a:r>
              <a:rPr lang="en-US" b="1" dirty="0"/>
              <a:t>a.  A "</a:t>
            </a:r>
            <a:r>
              <a:rPr lang="en-US" b="1" dirty="0">
                <a:solidFill>
                  <a:srgbClr val="FF0000"/>
                </a:solidFill>
              </a:rPr>
              <a:t>9 + 2</a:t>
            </a:r>
            <a:r>
              <a:rPr lang="en-US" b="1" dirty="0"/>
              <a:t>" arrangement of 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microtubules 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b.	Except: in their basal body (anchor in cytoplasm) where the two central tubules are gone (a "</a:t>
            </a:r>
            <a:r>
              <a:rPr lang="en-US" b="1" dirty="0">
                <a:solidFill>
                  <a:srgbClr val="FF0000"/>
                </a:solidFill>
              </a:rPr>
              <a:t>9 + 0</a:t>
            </a:r>
            <a:r>
              <a:rPr lang="en-US" b="1" dirty="0"/>
              <a:t>" pattern)</a:t>
            </a:r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47881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05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N.</a:t>
            </a:r>
            <a:r>
              <a:rPr lang="en-US" b="1" dirty="0"/>
              <a:t> </a:t>
            </a:r>
            <a:r>
              <a:rPr lang="en-US" b="1" dirty="0" smtClean="0"/>
              <a:t>  Centrioles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13384"/>
            <a:ext cx="4906888" cy="554461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Are </a:t>
            </a:r>
            <a:r>
              <a:rPr lang="en-US" b="1" dirty="0"/>
              <a:t>short cylinders with a “</a:t>
            </a:r>
            <a:r>
              <a:rPr lang="en-US" b="1" dirty="0">
                <a:solidFill>
                  <a:srgbClr val="FF0000"/>
                </a:solidFill>
              </a:rPr>
              <a:t>9+0</a:t>
            </a:r>
            <a:r>
              <a:rPr lang="en-US" b="1" dirty="0"/>
              <a:t>” pattern </a:t>
            </a:r>
            <a:endParaRPr lang="en-US" b="1" dirty="0" smtClean="0"/>
          </a:p>
          <a:p>
            <a:pPr marL="514350" indent="-514350">
              <a:buAutoNum type="arabicPeriod" startAt="2"/>
            </a:pPr>
            <a:r>
              <a:rPr lang="en-US" b="1" dirty="0" smtClean="0"/>
              <a:t>Produce </a:t>
            </a:r>
            <a:r>
              <a:rPr lang="en-US" b="1" dirty="0"/>
              <a:t>the basal bodies of </a:t>
            </a:r>
            <a:r>
              <a:rPr lang="en-US" b="1" dirty="0">
                <a:solidFill>
                  <a:srgbClr val="FF0000"/>
                </a:solidFill>
              </a:rPr>
              <a:t>cilia</a:t>
            </a:r>
            <a:r>
              <a:rPr lang="en-US" b="1" dirty="0"/>
              <a:t>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flagella</a:t>
            </a:r>
            <a:endParaRPr lang="en-CA" dirty="0">
              <a:solidFill>
                <a:srgbClr val="FF0000"/>
              </a:solidFill>
            </a:endParaRPr>
          </a:p>
          <a:p>
            <a:pPr marL="514350" indent="-514350">
              <a:buAutoNum type="arabicPeriod" startAt="3"/>
            </a:pPr>
            <a:r>
              <a:rPr lang="en-US" b="1" dirty="0" smtClean="0"/>
              <a:t>Probably </a:t>
            </a:r>
            <a:r>
              <a:rPr lang="en-US" b="1" dirty="0"/>
              <a:t>involved in some way with the formation of </a:t>
            </a:r>
            <a:r>
              <a:rPr lang="en-US" b="1" dirty="0">
                <a:solidFill>
                  <a:srgbClr val="FF0000"/>
                </a:solidFill>
              </a:rPr>
              <a:t>spindle </a:t>
            </a:r>
            <a:r>
              <a:rPr lang="en-US" b="1" dirty="0" err="1">
                <a:solidFill>
                  <a:srgbClr val="FF0000"/>
                </a:solidFill>
              </a:rPr>
              <a:t>fibres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in the </a:t>
            </a:r>
            <a:r>
              <a:rPr lang="en-US" b="1" dirty="0">
                <a:solidFill>
                  <a:srgbClr val="FF0000"/>
                </a:solidFill>
              </a:rPr>
              <a:t>mitotic</a:t>
            </a:r>
            <a:r>
              <a:rPr lang="en-US" b="1" dirty="0"/>
              <a:t> </a:t>
            </a:r>
            <a:r>
              <a:rPr lang="en-US" b="1" dirty="0" smtClean="0"/>
              <a:t>process</a:t>
            </a:r>
            <a:endParaRPr lang="en-CA" dirty="0"/>
          </a:p>
          <a:p>
            <a:pPr marL="514350" indent="-514350">
              <a:buAutoNum type="arabicPeriod" startAt="4"/>
            </a:pPr>
            <a:r>
              <a:rPr lang="en-US" b="1" dirty="0" smtClean="0"/>
              <a:t>Usually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/>
              <a:t> centrioles lie on either side of the nucleus (during times of nuclear </a:t>
            </a:r>
            <a:r>
              <a:rPr lang="en-US" b="1" dirty="0" smtClean="0"/>
              <a:t>division)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5.  Found </a:t>
            </a:r>
            <a:r>
              <a:rPr lang="en-US" b="1" dirty="0"/>
              <a:t>in all </a:t>
            </a:r>
            <a:r>
              <a:rPr lang="en-US" b="1" dirty="0">
                <a:solidFill>
                  <a:srgbClr val="FF0000"/>
                </a:solidFill>
              </a:rPr>
              <a:t>animal </a:t>
            </a:r>
            <a:r>
              <a:rPr lang="en-US" b="1" dirty="0" smtClean="0"/>
              <a:t>cells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9458" name="Picture 2" descr="http://t0.gstatic.com/images?q=tbn:ANd9GcT9yzg41r2WSLj7Oodk7KX02f8PVFPBMk4XeVH0vb2mJL2ukvu3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36712"/>
            <a:ext cx="272096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11969"/>
            <a:ext cx="2889796" cy="298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34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O.  Cell </a:t>
            </a:r>
            <a:r>
              <a:rPr lang="en-US" b="1" dirty="0"/>
              <a:t>Membrane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1.	The cell membrane functions in </a:t>
            </a:r>
            <a:r>
              <a:rPr lang="en-US" b="1" dirty="0">
                <a:solidFill>
                  <a:srgbClr val="FF0000"/>
                </a:solidFill>
              </a:rPr>
              <a:t>transport</a:t>
            </a:r>
            <a:r>
              <a:rPr lang="en-US" b="1" dirty="0"/>
              <a:t> of materials in and out of cell, </a:t>
            </a:r>
            <a:r>
              <a:rPr lang="en-US" b="1" dirty="0">
                <a:solidFill>
                  <a:srgbClr val="FF0000"/>
                </a:solidFill>
              </a:rPr>
              <a:t>recognition, communication</a:t>
            </a:r>
            <a:r>
              <a:rPr lang="en-US" b="1" dirty="0"/>
              <a:t>, and </a:t>
            </a:r>
            <a:r>
              <a:rPr lang="en-US" b="1" dirty="0">
                <a:solidFill>
                  <a:srgbClr val="FF0000"/>
                </a:solidFill>
              </a:rPr>
              <a:t>homeostasis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442912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160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2.	The Fluid Mosaic Model: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4857728" cy="47365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a. Cells </a:t>
            </a:r>
            <a:r>
              <a:rPr lang="en-US" b="1" dirty="0"/>
              <a:t>are surrounded by a thin membrane of</a:t>
            </a:r>
            <a:r>
              <a:rPr lang="en-US" b="1" dirty="0">
                <a:solidFill>
                  <a:srgbClr val="FF0000"/>
                </a:solidFill>
              </a:rPr>
              <a:t> lipid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protein</a:t>
            </a:r>
            <a:r>
              <a:rPr lang="en-US" b="1" dirty="0"/>
              <a:t>, about 100 angstroms (100 x 10-10 m) thick.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b.  The </a:t>
            </a:r>
            <a:r>
              <a:rPr lang="en-US" b="1" dirty="0"/>
              <a:t>cell membrane is a remarkable structure that has properties of a </a:t>
            </a:r>
            <a:r>
              <a:rPr lang="en-US" b="1" dirty="0">
                <a:solidFill>
                  <a:srgbClr val="FF0000"/>
                </a:solidFill>
              </a:rPr>
              <a:t>solid</a:t>
            </a:r>
            <a:r>
              <a:rPr lang="en-US" b="1" dirty="0"/>
              <a:t> and a </a:t>
            </a:r>
            <a:r>
              <a:rPr lang="en-US" b="1" dirty="0">
                <a:solidFill>
                  <a:srgbClr val="FF0000"/>
                </a:solidFill>
              </a:rPr>
              <a:t>liquid</a:t>
            </a:r>
            <a:r>
              <a:rPr lang="en-US" b="1" dirty="0"/>
              <a:t>.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c.  It </a:t>
            </a:r>
            <a:r>
              <a:rPr lang="en-US" b="1" dirty="0"/>
              <a:t>forms a "fluid sea" in which </a:t>
            </a:r>
            <a:r>
              <a:rPr lang="en-US" b="1" dirty="0">
                <a:solidFill>
                  <a:srgbClr val="FF0000"/>
                </a:solidFill>
              </a:rPr>
              <a:t>proteins</a:t>
            </a:r>
            <a:r>
              <a:rPr lang="en-US" b="1" dirty="0"/>
              <a:t> and other molecules like other</a:t>
            </a:r>
            <a:r>
              <a:rPr lang="en-US" b="1" dirty="0">
                <a:solidFill>
                  <a:srgbClr val="FF0000"/>
                </a:solidFill>
              </a:rPr>
              <a:t> lipids </a:t>
            </a:r>
            <a:r>
              <a:rPr lang="en-US" b="1" dirty="0"/>
              <a:t>or </a:t>
            </a:r>
            <a:r>
              <a:rPr lang="en-US" b="1" dirty="0">
                <a:solidFill>
                  <a:srgbClr val="FF0000"/>
                </a:solidFill>
              </a:rPr>
              <a:t>carbohydrates</a:t>
            </a:r>
            <a:r>
              <a:rPr lang="en-US" b="1" dirty="0"/>
              <a:t> are suspended (like icebergs) or anchored at various points on its surface</a:t>
            </a:r>
            <a:r>
              <a:rPr lang="en-US" b="1" dirty="0" smtClean="0"/>
              <a:t>.</a:t>
            </a:r>
            <a:endParaRPr lang="en-CA" dirty="0"/>
          </a:p>
        </p:txBody>
      </p:sp>
      <p:pic>
        <p:nvPicPr>
          <p:cNvPr id="10244" name="Picture 4" descr="GB1-os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9"/>
            <a:ext cx="346064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21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3608" y="908720"/>
            <a:ext cx="4176464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d.  The “sea” or “fluid” part is composed of side by side phospholipids arranged in a bilayer (called a </a:t>
            </a:r>
            <a:r>
              <a:rPr lang="en-US" b="1" dirty="0">
                <a:solidFill>
                  <a:srgbClr val="FF0000"/>
                </a:solidFill>
              </a:rPr>
              <a:t>lipid bilayer</a:t>
            </a:r>
            <a:r>
              <a:rPr lang="en-US" b="1" dirty="0"/>
              <a:t>).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e.  The solid part (the “mosaic”) is the variety of </a:t>
            </a:r>
            <a:r>
              <a:rPr lang="en-US" b="1" dirty="0">
                <a:solidFill>
                  <a:srgbClr val="FF0000"/>
                </a:solidFill>
              </a:rPr>
              <a:t>proteins</a:t>
            </a:r>
            <a:r>
              <a:rPr lang="en-US" b="1" dirty="0"/>
              <a:t> etc. embedded in the bilayer.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f.  Each phospholipid has a </a:t>
            </a:r>
            <a:r>
              <a:rPr lang="en-US" b="1" dirty="0">
                <a:solidFill>
                  <a:srgbClr val="FF0000"/>
                </a:solidFill>
              </a:rPr>
              <a:t>hydrophobic</a:t>
            </a:r>
            <a:r>
              <a:rPr lang="en-US" b="1" dirty="0"/>
              <a:t> tail and a </a:t>
            </a:r>
            <a:r>
              <a:rPr lang="en-US" b="1" dirty="0" err="1">
                <a:solidFill>
                  <a:srgbClr val="FF0000"/>
                </a:solidFill>
              </a:rPr>
              <a:t>hydrophylic</a:t>
            </a:r>
            <a:r>
              <a:rPr lang="en-US" b="1" dirty="0"/>
              <a:t> head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" b="1722"/>
          <a:stretch>
            <a:fillRect/>
          </a:stretch>
        </p:blipFill>
        <p:spPr bwMode="auto">
          <a:xfrm>
            <a:off x="5076056" y="1484784"/>
            <a:ext cx="3200400" cy="36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56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 startAt="3"/>
            </a:pPr>
            <a:r>
              <a:rPr lang="en-US" b="1" dirty="0" smtClean="0"/>
              <a:t>The </a:t>
            </a:r>
            <a:r>
              <a:rPr lang="en-US" b="1" dirty="0"/>
              <a:t>membrane has consistency of light </a:t>
            </a:r>
            <a:r>
              <a:rPr lang="en-US" b="1" dirty="0">
                <a:solidFill>
                  <a:srgbClr val="FF0000"/>
                </a:solidFill>
              </a:rPr>
              <a:t>machine oil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4.  The </a:t>
            </a:r>
            <a:r>
              <a:rPr lang="en-US" b="1" dirty="0"/>
              <a:t>membrane is </a:t>
            </a:r>
            <a:r>
              <a:rPr lang="en-US" b="1" cap="all" dirty="0">
                <a:solidFill>
                  <a:srgbClr val="FF0000"/>
                </a:solidFill>
              </a:rPr>
              <a:t>selectively permeable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(</a:t>
            </a:r>
            <a:r>
              <a:rPr lang="en-US" b="1" i="1" dirty="0"/>
              <a:t>will let some substances in but not others of the same size</a:t>
            </a:r>
            <a:r>
              <a:rPr lang="en-US" b="1" dirty="0"/>
              <a:t>).</a:t>
            </a:r>
            <a:endParaRPr lang="en-CA" dirty="0"/>
          </a:p>
        </p:txBody>
      </p:sp>
      <p:pic>
        <p:nvPicPr>
          <p:cNvPr id="12292" name="Picture 4" descr="http://apbrwww5.apsu.edu/thompsonj/Anatomy%20&amp;%20Physiology/2010/2010%20Exam%20Reviews/Exam%201%20Review/osmotic_press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3895725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94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P.	Cell </a:t>
            </a:r>
            <a:r>
              <a:rPr lang="en-US" b="1" dirty="0" smtClean="0"/>
              <a:t>Wall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1844824"/>
            <a:ext cx="3849616" cy="433192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Only </a:t>
            </a:r>
            <a:r>
              <a:rPr lang="en-US" b="1" dirty="0"/>
              <a:t>in </a:t>
            </a:r>
            <a:r>
              <a:rPr lang="en-US" b="1" dirty="0">
                <a:solidFill>
                  <a:srgbClr val="FF0000"/>
                </a:solidFill>
              </a:rPr>
              <a:t>plant </a:t>
            </a:r>
            <a:r>
              <a:rPr lang="en-US" b="1" dirty="0" smtClean="0"/>
              <a:t>cells</a:t>
            </a:r>
          </a:p>
          <a:p>
            <a:pPr marL="514350" indent="-514350">
              <a:buAutoNum type="arabicPeriod"/>
            </a:pPr>
            <a:endParaRPr lang="en-CA" dirty="0"/>
          </a:p>
          <a:p>
            <a:pPr marL="514350" indent="-514350">
              <a:buAutoNum type="arabicPeriod" startAt="2"/>
            </a:pPr>
            <a:r>
              <a:rPr lang="en-US" b="1" dirty="0" smtClean="0"/>
              <a:t>Made </a:t>
            </a:r>
            <a:r>
              <a:rPr lang="en-US" b="1" dirty="0"/>
              <a:t>of </a:t>
            </a:r>
            <a:r>
              <a:rPr lang="en-US" b="1" dirty="0">
                <a:solidFill>
                  <a:srgbClr val="FF0000"/>
                </a:solidFill>
              </a:rPr>
              <a:t>cellulose </a:t>
            </a:r>
            <a:r>
              <a:rPr lang="en-US" b="1" dirty="0"/>
              <a:t>(sugars linked </a:t>
            </a:r>
            <a:r>
              <a:rPr lang="en-US" b="1" dirty="0" smtClean="0"/>
              <a:t>with </a:t>
            </a:r>
            <a:r>
              <a:rPr lang="en-US" b="1" dirty="0"/>
              <a:t>a strong bond</a:t>
            </a:r>
            <a:r>
              <a:rPr lang="en-US" b="1" dirty="0" smtClean="0"/>
              <a:t>)</a:t>
            </a:r>
          </a:p>
          <a:p>
            <a:pPr marL="514350" indent="-514350">
              <a:buAutoNum type="arabicPeriod" startAt="2"/>
            </a:pPr>
            <a:endParaRPr lang="en-CA" dirty="0"/>
          </a:p>
          <a:p>
            <a:pPr marL="514350" indent="-514350">
              <a:buAutoNum type="arabicPeriod" startAt="3"/>
            </a:pPr>
            <a:r>
              <a:rPr lang="en-US" b="1" dirty="0" smtClean="0"/>
              <a:t>Very </a:t>
            </a:r>
            <a:r>
              <a:rPr lang="en-US" b="1" dirty="0"/>
              <a:t>rigid (but porous) and difficult for animals to digest (think “wood</a:t>
            </a:r>
            <a:r>
              <a:rPr lang="en-US" b="1" dirty="0" smtClean="0"/>
              <a:t>”)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4.  Small </a:t>
            </a:r>
            <a:r>
              <a:rPr lang="en-US" b="1" dirty="0"/>
              <a:t>molecules have </a:t>
            </a:r>
            <a:r>
              <a:rPr lang="en-US" b="1" dirty="0">
                <a:solidFill>
                  <a:srgbClr val="FF0000"/>
                </a:solidFill>
              </a:rPr>
              <a:t>little</a:t>
            </a:r>
            <a:r>
              <a:rPr lang="en-US" b="1" dirty="0"/>
              <a:t> difficulty penetrating the cell wall, while larger molecules may not be able to pass through. (the cell wall is said to be </a:t>
            </a:r>
            <a:r>
              <a:rPr lang="en-US" b="1" i="1" dirty="0">
                <a:solidFill>
                  <a:srgbClr val="FF0000"/>
                </a:solidFill>
              </a:rPr>
              <a:t>semi-</a:t>
            </a:r>
            <a:r>
              <a:rPr lang="en-US" b="1" dirty="0">
                <a:solidFill>
                  <a:srgbClr val="FF0000"/>
                </a:solidFill>
              </a:rPr>
              <a:t>permeable</a:t>
            </a:r>
            <a:r>
              <a:rPr lang="en-US" b="1" dirty="0"/>
              <a:t>)</a:t>
            </a:r>
            <a:endParaRPr lang="en-CA" dirty="0"/>
          </a:p>
          <a:p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356505" cy="27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http://www.desmids.nl/info/sheddingoftheprimarycellwall/images/Pleurotaeniumehrenbergii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420" y="3896197"/>
            <a:ext cx="3044487" cy="22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194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err="1"/>
              <a:t>VII.</a:t>
            </a:r>
            <a:r>
              <a:rPr lang="en-US" b="1" u="sng" dirty="0" err="1"/>
              <a:t>Plant</a:t>
            </a:r>
            <a:r>
              <a:rPr lang="en-US" b="1" u="sng" dirty="0"/>
              <a:t> Cell vs. Animal Cell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A. Plant </a:t>
            </a:r>
            <a:r>
              <a:rPr lang="en-US" b="1" dirty="0"/>
              <a:t>cells have</a:t>
            </a:r>
            <a:r>
              <a:rPr lang="en-US" b="1" dirty="0" smtClean="0"/>
              <a:t>: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1.	A cell </a:t>
            </a:r>
            <a:r>
              <a:rPr lang="en-US" b="1" dirty="0">
                <a:solidFill>
                  <a:srgbClr val="FF0000"/>
                </a:solidFill>
              </a:rPr>
              <a:t>wall</a:t>
            </a:r>
            <a:r>
              <a:rPr lang="en-US" b="1" dirty="0"/>
              <a:t> 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2.	</a:t>
            </a:r>
            <a:r>
              <a:rPr lang="en-US" b="1" dirty="0">
                <a:solidFill>
                  <a:srgbClr val="FF0000"/>
                </a:solidFill>
              </a:rPr>
              <a:t>Plastids </a:t>
            </a:r>
            <a:endParaRPr lang="en-CA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en-US" b="1" dirty="0"/>
              <a:t>3.	A </a:t>
            </a:r>
            <a:r>
              <a:rPr lang="en-US" b="1" dirty="0">
                <a:solidFill>
                  <a:srgbClr val="FF0000"/>
                </a:solidFill>
              </a:rPr>
              <a:t>large</a:t>
            </a:r>
            <a:r>
              <a:rPr lang="en-US" b="1" dirty="0"/>
              <a:t> central vacuole… animal </a:t>
            </a:r>
            <a:r>
              <a:rPr lang="en-US" b="1" dirty="0" smtClean="0"/>
              <a:t>cells </a:t>
            </a:r>
            <a:r>
              <a:rPr lang="en-US" b="1" dirty="0"/>
              <a:t>do not!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B.  Animal </a:t>
            </a:r>
            <a:r>
              <a:rPr lang="en-US" b="1" dirty="0"/>
              <a:t>cells have </a:t>
            </a:r>
            <a:endParaRPr lang="en-CA" dirty="0"/>
          </a:p>
          <a:p>
            <a:pPr marL="400050" lvl="1" indent="0">
              <a:buNone/>
            </a:pPr>
            <a:r>
              <a:rPr lang="en-US" b="1" dirty="0" smtClean="0"/>
              <a:t>1.  </a:t>
            </a:r>
            <a:r>
              <a:rPr lang="en-US" b="1" dirty="0" smtClean="0">
                <a:solidFill>
                  <a:srgbClr val="FF0000"/>
                </a:solidFill>
              </a:rPr>
              <a:t>Centrioles</a:t>
            </a:r>
            <a:r>
              <a:rPr lang="en-US" b="1" dirty="0" smtClean="0"/>
              <a:t>  </a:t>
            </a:r>
            <a:r>
              <a:rPr lang="en-US" b="1" dirty="0"/>
              <a:t>… plant cells do not! 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781" y="2708920"/>
            <a:ext cx="3805229" cy="264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00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5050904" cy="5847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2.  </a:t>
            </a:r>
            <a:r>
              <a:rPr lang="en-US" b="1" dirty="0" smtClean="0">
                <a:solidFill>
                  <a:srgbClr val="FF0000"/>
                </a:solidFill>
              </a:rPr>
              <a:t>Dutch</a:t>
            </a:r>
            <a:r>
              <a:rPr lang="en-US" b="1" dirty="0" smtClean="0"/>
              <a:t> </a:t>
            </a:r>
            <a:r>
              <a:rPr lang="en-US" b="1" dirty="0"/>
              <a:t>amateur scientist </a:t>
            </a:r>
            <a:r>
              <a:rPr lang="en-US" b="1" dirty="0" err="1"/>
              <a:t>Antonie</a:t>
            </a:r>
            <a:r>
              <a:rPr lang="en-US" b="1" dirty="0"/>
              <a:t> van </a:t>
            </a:r>
            <a:r>
              <a:rPr lang="en-US" b="1" dirty="0">
                <a:solidFill>
                  <a:srgbClr val="FF0000"/>
                </a:solidFill>
              </a:rPr>
              <a:t>Leeuwenhoek</a:t>
            </a:r>
            <a:r>
              <a:rPr lang="en-US" b="1" dirty="0"/>
              <a:t> discovered microscopic </a:t>
            </a:r>
            <a:r>
              <a:rPr lang="en-US" b="1" dirty="0">
                <a:solidFill>
                  <a:srgbClr val="FF0000"/>
                </a:solidFill>
              </a:rPr>
              <a:t>animals</a:t>
            </a:r>
            <a:r>
              <a:rPr lang="en-US" b="1" dirty="0"/>
              <a:t> in water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3.  </a:t>
            </a:r>
            <a:r>
              <a:rPr lang="en-US" b="1" dirty="0" smtClean="0">
                <a:solidFill>
                  <a:srgbClr val="FF0000"/>
                </a:solidFill>
              </a:rPr>
              <a:t>German</a:t>
            </a:r>
            <a:r>
              <a:rPr lang="en-US" b="1" dirty="0" smtClean="0"/>
              <a:t> </a:t>
            </a:r>
            <a:r>
              <a:rPr lang="en-US" b="1" dirty="0"/>
              <a:t>scientists </a:t>
            </a:r>
            <a:r>
              <a:rPr lang="en-US" b="1" dirty="0" err="1">
                <a:solidFill>
                  <a:srgbClr val="FF0000"/>
                </a:solidFill>
              </a:rPr>
              <a:t>Schleiden</a:t>
            </a:r>
            <a:r>
              <a:rPr lang="en-US" b="1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Schwann</a:t>
            </a:r>
            <a:r>
              <a:rPr lang="en-US" b="1" dirty="0"/>
              <a:t> in 1830's were first to say that “</a:t>
            </a:r>
            <a:r>
              <a:rPr lang="en-US" b="1" i="1" dirty="0">
                <a:solidFill>
                  <a:srgbClr val="FF0000"/>
                </a:solidFill>
              </a:rPr>
              <a:t>all organisms are made of one or more cells</a:t>
            </a:r>
            <a:r>
              <a:rPr lang="en-US" b="1" i="1" dirty="0"/>
              <a:t>.”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4.  </a:t>
            </a:r>
            <a:r>
              <a:rPr lang="en-US" b="1" dirty="0" smtClean="0">
                <a:solidFill>
                  <a:srgbClr val="FF0000"/>
                </a:solidFill>
              </a:rPr>
              <a:t>German</a:t>
            </a:r>
            <a:r>
              <a:rPr lang="en-US" b="1" dirty="0" smtClean="0"/>
              <a:t> </a:t>
            </a:r>
            <a:r>
              <a:rPr lang="en-US" b="1" dirty="0"/>
              <a:t>biologist </a:t>
            </a:r>
            <a:r>
              <a:rPr lang="en-US" b="1" dirty="0">
                <a:solidFill>
                  <a:srgbClr val="FF0000"/>
                </a:solidFill>
              </a:rPr>
              <a:t>Virchow</a:t>
            </a:r>
            <a:r>
              <a:rPr lang="en-US" b="1" dirty="0"/>
              <a:t> in 1858 stated that all cells come from the “</a:t>
            </a:r>
            <a:r>
              <a:rPr lang="en-US" b="1" i="1" dirty="0">
                <a:solidFill>
                  <a:srgbClr val="FF0000"/>
                </a:solidFill>
              </a:rPr>
              <a:t>division of pre-existing cells</a:t>
            </a:r>
            <a:r>
              <a:rPr lang="en-US" b="1" dirty="0"/>
              <a:t>.”</a:t>
            </a:r>
            <a:endParaRPr lang="en-CA" dirty="0"/>
          </a:p>
          <a:p>
            <a:endParaRPr lang="en-CA" dirty="0"/>
          </a:p>
        </p:txBody>
      </p:sp>
      <p:pic>
        <p:nvPicPr>
          <p:cNvPr id="3074" name="Picture 2" descr="http://4.bp.blogspot.com/_FeaU01D-3wI/SZvfGJ5COTI/AAAAAAAAAU8/FceGZ7fza3M/s400/Leeuwenhoek+bacteria+1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92696"/>
            <a:ext cx="344805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12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err="1"/>
              <a:t>VIII.</a:t>
            </a:r>
            <a:r>
              <a:rPr lang="en-US" b="1" u="sng" dirty="0" err="1"/>
              <a:t>Prokaryotes</a:t>
            </a:r>
            <a:r>
              <a:rPr lang="en-US" b="1" u="sng" dirty="0"/>
              <a:t> vs. Eukaryotes</a:t>
            </a:r>
            <a:r>
              <a:rPr lang="en-US" b="1" dirty="0"/>
              <a:t>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916832"/>
            <a:ext cx="4209656" cy="447594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lphaUcPeriod"/>
            </a:pPr>
            <a:r>
              <a:rPr lang="en-US" b="1" dirty="0" smtClean="0"/>
              <a:t>Two </a:t>
            </a:r>
            <a:r>
              <a:rPr lang="en-US" b="1" dirty="0"/>
              <a:t>classes of cells exist:  the </a:t>
            </a:r>
            <a:r>
              <a:rPr lang="en-US" b="1" u="sng" dirty="0">
                <a:solidFill>
                  <a:srgbClr val="FF0000"/>
                </a:solidFill>
              </a:rPr>
              <a:t>PROKARYOTES</a:t>
            </a:r>
            <a:r>
              <a:rPr lang="en-US" b="1" dirty="0"/>
              <a:t> and the </a:t>
            </a:r>
            <a:r>
              <a:rPr lang="en-US" b="1" u="sng" dirty="0" smtClean="0">
                <a:solidFill>
                  <a:srgbClr val="FF0000"/>
                </a:solidFill>
              </a:rPr>
              <a:t>EUKARYOTES</a:t>
            </a:r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dirty="0" smtClean="0"/>
              <a:t>B.  The </a:t>
            </a:r>
            <a:r>
              <a:rPr lang="en-US" b="1" dirty="0"/>
              <a:t>Prokaryotes include the</a:t>
            </a:r>
            <a:r>
              <a:rPr lang="en-US" b="1" dirty="0">
                <a:solidFill>
                  <a:srgbClr val="FF0000"/>
                </a:solidFill>
              </a:rPr>
              <a:t> bacteria </a:t>
            </a:r>
            <a:r>
              <a:rPr lang="en-US" b="1" dirty="0"/>
              <a:t>and the blue-green algae (the </a:t>
            </a:r>
            <a:r>
              <a:rPr lang="en-US" b="1" dirty="0" err="1">
                <a:solidFill>
                  <a:srgbClr val="FF0000"/>
                </a:solidFill>
              </a:rPr>
              <a:t>Monera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kingdom).</a:t>
            </a:r>
            <a:endParaRPr lang="en-CA" dirty="0"/>
          </a:p>
          <a:p>
            <a:pPr marL="400050" lvl="1" indent="0">
              <a:buNone/>
            </a:pPr>
            <a:r>
              <a:rPr lang="en-US" b="1" dirty="0" smtClean="0"/>
              <a:t>1.  These </a:t>
            </a:r>
            <a:r>
              <a:rPr lang="en-US" b="1" dirty="0"/>
              <a:t>are all single-celled organisms that lack both a true </a:t>
            </a:r>
            <a:r>
              <a:rPr lang="en-US" b="1" dirty="0">
                <a:solidFill>
                  <a:srgbClr val="FF0000"/>
                </a:solidFill>
              </a:rPr>
              <a:t>nucleus</a:t>
            </a:r>
            <a:r>
              <a:rPr lang="en-US" b="1" dirty="0"/>
              <a:t> and other </a:t>
            </a:r>
            <a:r>
              <a:rPr lang="en-US" b="1" dirty="0">
                <a:solidFill>
                  <a:srgbClr val="FF0000"/>
                </a:solidFill>
              </a:rPr>
              <a:t>membrane-bounded</a:t>
            </a:r>
            <a:r>
              <a:rPr lang="en-US" b="1" dirty="0"/>
              <a:t> cellular substructures. </a:t>
            </a:r>
            <a:endParaRPr lang="en-CA" dirty="0"/>
          </a:p>
          <a:p>
            <a:pPr marL="400050" lvl="1" indent="0">
              <a:buNone/>
            </a:pPr>
            <a:r>
              <a:rPr lang="en-US" b="1" dirty="0" smtClean="0"/>
              <a:t>2.  Prokaryotic </a:t>
            </a:r>
            <a:r>
              <a:rPr lang="en-US" b="1" dirty="0"/>
              <a:t>DNA is usually </a:t>
            </a:r>
            <a:r>
              <a:rPr lang="en-US" b="1" dirty="0">
                <a:solidFill>
                  <a:srgbClr val="FF0000"/>
                </a:solidFill>
              </a:rPr>
              <a:t>circular</a:t>
            </a:r>
            <a:r>
              <a:rPr lang="en-US" b="1" dirty="0"/>
              <a:t>.</a:t>
            </a:r>
            <a:endParaRPr lang="en-CA" dirty="0"/>
          </a:p>
          <a:p>
            <a:pPr marL="514350" indent="-514350">
              <a:buAutoNum type="alphaUcPeriod"/>
            </a:pPr>
            <a:endParaRPr lang="en-CA" dirty="0"/>
          </a:p>
        </p:txBody>
      </p:sp>
      <p:pic>
        <p:nvPicPr>
          <p:cNvPr id="15362" name="Picture 2" descr="http://t2.gstatic.com/images?q=tbn:ANd9GcSU49nXSZ9qXWXW0GD5KX-HQOS13Yjt52YH7ESDAQ0dpnr2K9Lp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05916"/>
            <a:ext cx="3672408" cy="490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46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576" y="1196752"/>
            <a:ext cx="39604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C.</a:t>
            </a:r>
            <a:r>
              <a:rPr lang="en-US" b="1" dirty="0"/>
              <a:t> </a:t>
            </a:r>
            <a:r>
              <a:rPr lang="en-US" b="1" dirty="0" smtClean="0"/>
              <a:t> The </a:t>
            </a:r>
            <a:r>
              <a:rPr lang="en-US" b="1" dirty="0"/>
              <a:t>Eukaryotes include </a:t>
            </a:r>
            <a:r>
              <a:rPr lang="en-US" b="1" dirty="0">
                <a:solidFill>
                  <a:srgbClr val="FF0000"/>
                </a:solidFill>
              </a:rPr>
              <a:t>plants, animals, protozoa</a:t>
            </a:r>
            <a:r>
              <a:rPr lang="en-US" b="1" dirty="0"/>
              <a:t>, and </a:t>
            </a:r>
            <a:r>
              <a:rPr lang="en-US" b="1" dirty="0">
                <a:solidFill>
                  <a:srgbClr val="FF0000"/>
                </a:solidFill>
              </a:rPr>
              <a:t>fungi</a:t>
            </a:r>
            <a:r>
              <a:rPr lang="en-US" b="1" dirty="0"/>
              <a:t>.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1.	These cells contain nuclei and other </a:t>
            </a:r>
            <a:r>
              <a:rPr lang="en-US" b="1" dirty="0">
                <a:solidFill>
                  <a:srgbClr val="FF0000"/>
                </a:solidFill>
              </a:rPr>
              <a:t>membrane-bound</a:t>
            </a:r>
            <a:r>
              <a:rPr lang="en-US" b="1" dirty="0"/>
              <a:t> organelles.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2.	The genetic material is organized into </a:t>
            </a:r>
            <a:r>
              <a:rPr lang="en-US" b="1" dirty="0">
                <a:solidFill>
                  <a:srgbClr val="FF0000"/>
                </a:solidFill>
              </a:rPr>
              <a:t>chromosomes</a:t>
            </a:r>
            <a:r>
              <a:rPr lang="en-US" b="1" dirty="0"/>
              <a:t>.</a:t>
            </a:r>
            <a:endParaRPr lang="en-CA" dirty="0"/>
          </a:p>
          <a:p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79297383"/>
              </p:ext>
            </p:extLst>
          </p:nvPr>
        </p:nvGraphicFramePr>
        <p:xfrm>
          <a:off x="4788024" y="1052736"/>
          <a:ext cx="3960440" cy="3886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1905"/>
                <a:gridCol w="1044908"/>
                <a:gridCol w="805788"/>
                <a:gridCol w="927839"/>
              </a:tblGrid>
              <a:tr h="216024"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 gridSpan="2"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Eukaryotic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Structure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Prokaryotic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Animal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Plant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432048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Cell</a:t>
                      </a:r>
                      <a:endParaRPr lang="en-CA" sz="900" dirty="0">
                        <a:effectLst/>
                      </a:endParaRPr>
                    </a:p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Membrane</a:t>
                      </a:r>
                      <a:endParaRPr lang="en-CA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YES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YES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YES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Cell Wall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Nucleus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NO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YES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YES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Mitochondria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Chloroplasts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NO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NO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YES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ER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432048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Ribosomes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YES,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small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YES, 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large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YES,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large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432048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Vacuoles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YES,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small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432048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Lysosomes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NO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YES, 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usually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NO,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usually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Cytoskeleton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Centrioles</a:t>
                      </a:r>
                      <a:endParaRPr lang="en-CA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NO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YES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NO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3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625136" cy="936105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Surface Area To Volume Ratio </a:t>
            </a:r>
            <a:r>
              <a:rPr lang="en-US" sz="4000" b="1" dirty="0" smtClean="0"/>
              <a:t>and</a:t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4000" b="1" dirty="0"/>
              <a:t>Cell </a:t>
            </a:r>
            <a:r>
              <a:rPr lang="en-US" sz="4000" b="1" dirty="0" smtClean="0"/>
              <a:t>Size</a:t>
            </a:r>
            <a:r>
              <a:rPr lang="en-CA" dirty="0"/>
              <a:t/>
            </a:r>
            <a:br>
              <a:rPr lang="en-CA" dirty="0"/>
            </a:br>
            <a:r>
              <a:rPr lang="en-CA" sz="3600" dirty="0" smtClean="0"/>
              <a:t>(Why aren’t cells bigger??)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7584" y="1844824"/>
            <a:ext cx="4572000" cy="42770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I.  </a:t>
            </a:r>
            <a:r>
              <a:rPr lang="en-US" b="1" u="sng" dirty="0" smtClean="0"/>
              <a:t>Cell</a:t>
            </a:r>
            <a:endParaRPr lang="en-CA" dirty="0"/>
          </a:p>
          <a:p>
            <a:pPr marL="857250" lvl="1" indent="-457200">
              <a:buAutoNum type="alphaUcPeriod"/>
            </a:pPr>
            <a:r>
              <a:rPr lang="en-US" b="1" dirty="0" smtClean="0"/>
              <a:t>Contains </a:t>
            </a:r>
            <a:r>
              <a:rPr lang="en-US" b="1" dirty="0"/>
              <a:t>many structures and are highly </a:t>
            </a:r>
            <a:r>
              <a:rPr lang="en-US" b="1" dirty="0" smtClean="0"/>
              <a:t>organized</a:t>
            </a:r>
          </a:p>
          <a:p>
            <a:pPr marL="857250" lvl="1" indent="-457200">
              <a:buAutoNum type="alphaUcPeriod"/>
            </a:pPr>
            <a:endParaRPr lang="en-CA" dirty="0"/>
          </a:p>
          <a:p>
            <a:pPr marL="400050" lvl="1" indent="0">
              <a:buNone/>
            </a:pPr>
            <a:r>
              <a:rPr lang="en-US" b="1" dirty="0"/>
              <a:t>B.	May be thousands of each </a:t>
            </a:r>
            <a:r>
              <a:rPr lang="en-US" b="1" dirty="0">
                <a:solidFill>
                  <a:srgbClr val="FF0000"/>
                </a:solidFill>
              </a:rPr>
              <a:t>organelle</a:t>
            </a:r>
            <a:r>
              <a:rPr lang="en-US" b="1" dirty="0"/>
              <a:t> in any given cell</a:t>
            </a:r>
            <a:endParaRPr lang="en-CA" dirty="0"/>
          </a:p>
          <a:p>
            <a:pPr marL="800100" lvl="2" indent="0">
              <a:buNone/>
            </a:pPr>
            <a:r>
              <a:rPr lang="en-US" b="1" dirty="0" smtClean="0"/>
              <a:t>1.  Ex</a:t>
            </a:r>
            <a:r>
              <a:rPr lang="en-US" b="1" dirty="0"/>
              <a:t>. </a:t>
            </a:r>
            <a:r>
              <a:rPr lang="en-US" b="1" dirty="0" smtClean="0">
                <a:solidFill>
                  <a:srgbClr val="FF0000"/>
                </a:solidFill>
              </a:rPr>
              <a:t>Mitochondria</a:t>
            </a:r>
            <a:r>
              <a:rPr lang="en-US" b="1" dirty="0" smtClean="0"/>
              <a:t> </a:t>
            </a:r>
            <a:r>
              <a:rPr lang="en-US" b="1" dirty="0"/>
              <a:t>in </a:t>
            </a:r>
            <a:r>
              <a:rPr lang="en-US" b="1" dirty="0" smtClean="0"/>
              <a:t>muscle cells</a:t>
            </a:r>
            <a:endParaRPr lang="en-CA" dirty="0"/>
          </a:p>
          <a:p>
            <a:pPr marL="857250" lvl="1" indent="-457200">
              <a:buAutoNum type="alphaUcPeriod" startAt="3"/>
            </a:pPr>
            <a:r>
              <a:rPr lang="en-US" b="1" dirty="0" smtClean="0"/>
              <a:t>Smallest </a:t>
            </a:r>
            <a:r>
              <a:rPr lang="en-US" b="1" dirty="0"/>
              <a:t>cell:  a </a:t>
            </a:r>
            <a:r>
              <a:rPr lang="en-US" b="1" dirty="0" err="1">
                <a:solidFill>
                  <a:srgbClr val="FF0000"/>
                </a:solidFill>
              </a:rPr>
              <a:t>pleuro-pnemonia</a:t>
            </a:r>
            <a:r>
              <a:rPr lang="en-US" b="1" dirty="0"/>
              <a:t> like organism with a diameter of about 0.1 </a:t>
            </a:r>
            <a:r>
              <a:rPr lang="en-US" b="1" dirty="0">
                <a:sym typeface="Symbol"/>
              </a:rPr>
              <a:t></a:t>
            </a:r>
            <a:r>
              <a:rPr lang="en-US" b="1" dirty="0" smtClean="0"/>
              <a:t>m</a:t>
            </a:r>
          </a:p>
          <a:p>
            <a:pPr marL="857250" lvl="1" indent="-457200">
              <a:buAutoNum type="alphaUcPeriod" startAt="3"/>
            </a:pPr>
            <a:endParaRPr lang="en-CA" dirty="0"/>
          </a:p>
          <a:p>
            <a:pPr marL="400050" lvl="1" indent="0">
              <a:buNone/>
            </a:pPr>
            <a:r>
              <a:rPr lang="en-US" b="1" dirty="0" smtClean="0"/>
              <a:t>D</a:t>
            </a:r>
            <a:r>
              <a:rPr lang="en-US" b="1" dirty="0"/>
              <a:t>.	Largest cell:  an </a:t>
            </a:r>
            <a:r>
              <a:rPr lang="en-US" b="1" dirty="0">
                <a:solidFill>
                  <a:srgbClr val="FF0000"/>
                </a:solidFill>
              </a:rPr>
              <a:t>ostrich </a:t>
            </a:r>
            <a:r>
              <a:rPr lang="en-US" b="1" dirty="0"/>
              <a:t>egg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	</a:t>
            </a:r>
            <a:r>
              <a:rPr lang="en-US" b="1" dirty="0" smtClean="0">
                <a:hlinkClick r:id="rId2"/>
              </a:rPr>
              <a:t>Cell Size Animation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8"/>
            <a:ext cx="288403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65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II. </a:t>
            </a:r>
            <a:r>
              <a:rPr lang="en-US" sz="4000" b="1" u="sng" dirty="0" smtClean="0"/>
              <a:t>Ratio </a:t>
            </a:r>
            <a:r>
              <a:rPr lang="en-US" sz="4000" b="1" u="sng" dirty="0"/>
              <a:t>of Cell Surface Area to Cell </a:t>
            </a:r>
            <a:r>
              <a:rPr lang="en-US" sz="4000" b="1" u="sng" dirty="0" smtClean="0"/>
              <a:t>Volume	</a:t>
            </a:r>
            <a:r>
              <a:rPr lang="en-US" sz="4000" b="1" dirty="0" smtClean="0"/>
              <a:t>			</a:t>
            </a:r>
            <a:r>
              <a:rPr lang="en-US" sz="4000" b="1" dirty="0" smtClean="0">
                <a:hlinkClick r:id="rId3"/>
              </a:rPr>
              <a:t>Animation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 smtClean="0"/>
              <a:t>A.  As the </a:t>
            </a:r>
            <a:r>
              <a:rPr lang="en-US" sz="2600" b="1" dirty="0"/>
              <a:t>size of a cell </a:t>
            </a:r>
            <a:r>
              <a:rPr lang="en-US" sz="2600" b="1" dirty="0">
                <a:solidFill>
                  <a:srgbClr val="FF0000"/>
                </a:solidFill>
              </a:rPr>
              <a:t>increases</a:t>
            </a:r>
            <a:r>
              <a:rPr lang="en-US" sz="2600" b="1" dirty="0"/>
              <a:t>, its surface to volume ratio </a:t>
            </a:r>
            <a:r>
              <a:rPr lang="en-US" sz="2600" b="1" dirty="0">
                <a:solidFill>
                  <a:srgbClr val="FF0000"/>
                </a:solidFill>
              </a:rPr>
              <a:t>decreases</a:t>
            </a:r>
            <a:endParaRPr lang="en-CA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>A </a:t>
            </a:r>
            <a:r>
              <a:rPr lang="en-US" sz="2400" b="1" dirty="0"/>
              <a:t>cell measures 1 </a:t>
            </a:r>
            <a:r>
              <a:rPr lang="en-US" sz="2400" b="1" dirty="0" smtClean="0"/>
              <a:t>mm</a:t>
            </a:r>
            <a:r>
              <a:rPr lang="en-US" sz="2400" b="1" baseline="30000" dirty="0" smtClean="0"/>
              <a:t>3</a:t>
            </a:r>
            <a:r>
              <a:rPr lang="en-US" sz="2400" b="1" dirty="0" smtClean="0"/>
              <a:t>.  </a:t>
            </a:r>
            <a:r>
              <a:rPr lang="en-US" sz="2400" b="1" dirty="0"/>
              <a:t>Its surface to volume ratio is </a:t>
            </a:r>
            <a:r>
              <a:rPr lang="en-US" sz="2400" b="1" dirty="0">
                <a:solidFill>
                  <a:srgbClr val="FF0000"/>
                </a:solidFill>
              </a:rPr>
              <a:t>6:1</a:t>
            </a:r>
            <a:endParaRPr lang="en-CA" sz="2400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en-US" sz="2200" b="1" dirty="0"/>
              <a:t>1.	Surface area (for a square): area of one face x 6</a:t>
            </a:r>
            <a:endParaRPr lang="en-CA" sz="2200" dirty="0"/>
          </a:p>
          <a:p>
            <a:pPr marL="400050" lvl="1" indent="0">
              <a:buNone/>
            </a:pPr>
            <a:r>
              <a:rPr lang="en-US" sz="2200" b="1" dirty="0"/>
              <a:t>	ex.  SA = </a:t>
            </a:r>
            <a:r>
              <a:rPr lang="en-US" sz="2200" b="1" dirty="0">
                <a:solidFill>
                  <a:srgbClr val="FF0000"/>
                </a:solidFill>
              </a:rPr>
              <a:t>1 mm x 1 mm x 6 = 6 mm</a:t>
            </a:r>
            <a:r>
              <a:rPr lang="en-US" sz="2200" b="1" baseline="30000" dirty="0">
                <a:solidFill>
                  <a:srgbClr val="FF0000"/>
                </a:solidFill>
              </a:rPr>
              <a:t>2</a:t>
            </a:r>
            <a:endParaRPr lang="en-CA" sz="2200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en-US" sz="2200" b="1" dirty="0"/>
              <a:t>2.	Volume: length x width x height</a:t>
            </a:r>
            <a:endParaRPr lang="en-CA" sz="2200" dirty="0"/>
          </a:p>
          <a:p>
            <a:pPr marL="400050" lvl="1" indent="0">
              <a:buNone/>
            </a:pPr>
            <a:r>
              <a:rPr lang="en-US" sz="2200" b="1" dirty="0" smtClean="0"/>
              <a:t>	ex</a:t>
            </a:r>
            <a:r>
              <a:rPr lang="en-US" sz="2200" b="1" dirty="0"/>
              <a:t>.  Volume = </a:t>
            </a:r>
            <a:r>
              <a:rPr lang="en-US" sz="2200" b="1" dirty="0">
                <a:solidFill>
                  <a:srgbClr val="FF0000"/>
                </a:solidFill>
              </a:rPr>
              <a:t>1 x 1 x 1 = 1 mm</a:t>
            </a:r>
            <a:r>
              <a:rPr lang="en-US" sz="2200" b="1" baseline="30000" dirty="0">
                <a:solidFill>
                  <a:srgbClr val="FF0000"/>
                </a:solidFill>
              </a:rPr>
              <a:t>3</a:t>
            </a:r>
            <a:endParaRPr lang="en-CA" sz="2200" dirty="0">
              <a:solidFill>
                <a:srgbClr val="FF0000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451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620688"/>
            <a:ext cx="7488832" cy="432048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C.  If </a:t>
            </a:r>
            <a:r>
              <a:rPr lang="en-US" sz="2800" b="1" dirty="0"/>
              <a:t>you double the size of the cell to 2 mm across, its surface to volume ratio decrease to </a:t>
            </a:r>
            <a:r>
              <a:rPr lang="en-US" sz="2800" b="1" dirty="0">
                <a:solidFill>
                  <a:srgbClr val="FF0000"/>
                </a:solidFill>
              </a:rPr>
              <a:t>24:8</a:t>
            </a:r>
            <a:r>
              <a:rPr lang="en-US" sz="2800" b="1" dirty="0"/>
              <a:t> or </a:t>
            </a:r>
            <a:r>
              <a:rPr lang="en-US" sz="2800" b="1" dirty="0">
                <a:solidFill>
                  <a:srgbClr val="FF0000"/>
                </a:solidFill>
              </a:rPr>
              <a:t>3:1</a:t>
            </a:r>
            <a:r>
              <a:rPr lang="en-US" sz="2800" b="1" dirty="0"/>
              <a:t>  </a:t>
            </a:r>
            <a:endParaRPr lang="en-CA" sz="2800" dirty="0"/>
          </a:p>
          <a:p>
            <a:pPr marL="400050" lvl="1" indent="0">
              <a:buNone/>
            </a:pPr>
            <a:r>
              <a:rPr lang="en-US" sz="2400" b="1" dirty="0"/>
              <a:t>1.	SA = </a:t>
            </a:r>
            <a:r>
              <a:rPr lang="en-US" sz="2400" b="1" dirty="0">
                <a:solidFill>
                  <a:srgbClr val="FF0000"/>
                </a:solidFill>
              </a:rPr>
              <a:t>2 mm x 2 mm x 6 = 24 mm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endParaRPr lang="en-CA" sz="2400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en-US" sz="2400" b="1" dirty="0"/>
              <a:t>2.  	Volume = </a:t>
            </a:r>
            <a:r>
              <a:rPr lang="en-US" sz="2400" b="1" dirty="0">
                <a:solidFill>
                  <a:srgbClr val="FF0000"/>
                </a:solidFill>
              </a:rPr>
              <a:t>2 mm x 2 mm x 2 mm = 8 mm</a:t>
            </a:r>
            <a:r>
              <a:rPr lang="en-US" sz="2400" b="1" baseline="30000" dirty="0">
                <a:solidFill>
                  <a:srgbClr val="FF0000"/>
                </a:solidFill>
              </a:rPr>
              <a:t>3</a:t>
            </a:r>
            <a:r>
              <a:rPr lang="en-US" sz="2400" b="1" dirty="0">
                <a:solidFill>
                  <a:srgbClr val="FF0000"/>
                </a:solidFill>
              </a:rPr>
              <a:t>  </a:t>
            </a:r>
            <a:endParaRPr lang="en-CA" sz="2400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en-US" sz="2400" b="1" dirty="0"/>
              <a:t>3.	When the size </a:t>
            </a:r>
            <a:r>
              <a:rPr lang="en-US" sz="2400" b="1" dirty="0">
                <a:solidFill>
                  <a:srgbClr val="FF0000"/>
                </a:solidFill>
              </a:rPr>
              <a:t>doubled</a:t>
            </a:r>
            <a:r>
              <a:rPr lang="en-US" sz="2400" b="1" dirty="0"/>
              <a:t>, the SA:V ratio decreased by </a:t>
            </a:r>
            <a:r>
              <a:rPr lang="en-US" sz="2400" b="1" dirty="0">
                <a:solidFill>
                  <a:srgbClr val="FF0000"/>
                </a:solidFill>
              </a:rPr>
              <a:t>half</a:t>
            </a:r>
            <a:r>
              <a:rPr lang="en-US" sz="2400" b="1" dirty="0"/>
              <a:t>!</a:t>
            </a:r>
            <a:endParaRPr lang="en-CA" sz="24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3980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399832"/>
              </p:ext>
            </p:extLst>
          </p:nvPr>
        </p:nvGraphicFramePr>
        <p:xfrm>
          <a:off x="899592" y="1340768"/>
          <a:ext cx="7283192" cy="226085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67251"/>
                <a:gridCol w="2274345"/>
                <a:gridCol w="1820798"/>
                <a:gridCol w="1820798"/>
              </a:tblGrid>
              <a:tr h="452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Cell Size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Surface area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Volume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SA:V Ratio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 X 1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  <a:endParaRPr lang="en-CA" sz="14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en-CA" sz="14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</a:rPr>
                        <a:t>6:1</a:t>
                      </a:r>
                      <a:endParaRPr lang="en-CA" sz="14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 X 2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effectLst/>
                        </a:rPr>
                        <a:t>24</a:t>
                      </a:r>
                      <a:endParaRPr lang="en-CA" sz="1400" b="1" dirty="0">
                        <a:solidFill>
                          <a:srgbClr val="7030A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effectLst/>
                        </a:rPr>
                        <a:t>8</a:t>
                      </a:r>
                      <a:endParaRPr lang="en-CA" sz="1400" b="1" dirty="0">
                        <a:solidFill>
                          <a:srgbClr val="7030A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effectLst/>
                        </a:rPr>
                        <a:t>3:1</a:t>
                      </a:r>
                      <a:endParaRPr lang="en-CA" sz="1400" b="1" dirty="0">
                        <a:solidFill>
                          <a:srgbClr val="7030A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 X 4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</a:rPr>
                        <a:t>96</a:t>
                      </a:r>
                      <a:endParaRPr lang="en-CA" sz="14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</a:rPr>
                        <a:t>64</a:t>
                      </a:r>
                      <a:endParaRPr lang="en-CA" sz="14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</a:rPr>
                        <a:t>1.5:1</a:t>
                      </a:r>
                      <a:endParaRPr lang="en-CA" sz="14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 X 8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7030A0"/>
                          </a:solidFill>
                          <a:effectLst/>
                        </a:rPr>
                        <a:t>384</a:t>
                      </a:r>
                      <a:endParaRPr lang="en-CA" sz="1400" b="1">
                        <a:solidFill>
                          <a:srgbClr val="7030A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7030A0"/>
                          </a:solidFill>
                          <a:effectLst/>
                        </a:rPr>
                        <a:t>512</a:t>
                      </a:r>
                      <a:endParaRPr lang="en-CA" sz="1400" b="1">
                        <a:solidFill>
                          <a:srgbClr val="7030A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effectLst/>
                        </a:rPr>
                        <a:t>0.75:1</a:t>
                      </a:r>
                      <a:endParaRPr lang="en-CA" sz="1400" b="1" dirty="0">
                        <a:solidFill>
                          <a:srgbClr val="7030A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6926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Example: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7444855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06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512812"/>
              </p:ext>
            </p:extLst>
          </p:nvPr>
        </p:nvGraphicFramePr>
        <p:xfrm>
          <a:off x="1403612" y="2132856"/>
          <a:ext cx="7019924" cy="18733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4827"/>
                <a:gridCol w="1144387"/>
                <a:gridCol w="1155178"/>
                <a:gridCol w="1777196"/>
                <a:gridCol w="168833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Sphere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Radius (cm)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Volume (cm</a:t>
                      </a:r>
                      <a:r>
                        <a:rPr lang="en-US" sz="2400" baseline="30000">
                          <a:effectLst/>
                        </a:rPr>
                        <a:t>3</a:t>
                      </a:r>
                      <a:r>
                        <a:rPr lang="en-US" sz="2400">
                          <a:effectLst/>
                        </a:rPr>
                        <a:t>)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Surface Area (cm</a:t>
                      </a:r>
                      <a:r>
                        <a:rPr lang="en-US" sz="2400" baseline="30000">
                          <a:effectLst/>
                        </a:rPr>
                        <a:t>2</a:t>
                      </a:r>
                      <a:r>
                        <a:rPr lang="en-US" sz="2400">
                          <a:effectLst/>
                        </a:rPr>
                        <a:t>)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SA:V Ratio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effectLst/>
                        </a:rPr>
                        <a:t>4.1</a:t>
                      </a:r>
                      <a:endParaRPr lang="en-CA" sz="1400" b="1" dirty="0">
                        <a:solidFill>
                          <a:srgbClr val="7030A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effectLst/>
                        </a:rPr>
                        <a:t>12.6</a:t>
                      </a:r>
                      <a:endParaRPr lang="en-CA" sz="1400" b="1" dirty="0">
                        <a:solidFill>
                          <a:srgbClr val="7030A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effectLst/>
                        </a:rPr>
                        <a:t>3:1</a:t>
                      </a:r>
                      <a:endParaRPr lang="en-CA" sz="1400" b="1" dirty="0">
                        <a:solidFill>
                          <a:srgbClr val="7030A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33.5</a:t>
                      </a:r>
                      <a:endParaRPr lang="en-CA" sz="14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50.3</a:t>
                      </a:r>
                      <a:endParaRPr lang="en-CA" sz="14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1.5:1</a:t>
                      </a:r>
                      <a:endParaRPr lang="en-CA" sz="14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effectLst/>
                        </a:rPr>
                        <a:t>113.1</a:t>
                      </a:r>
                      <a:endParaRPr lang="en-CA" sz="1400" b="1" dirty="0">
                        <a:solidFill>
                          <a:srgbClr val="7030A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effectLst/>
                        </a:rPr>
                        <a:t>113.1</a:t>
                      </a:r>
                      <a:endParaRPr lang="en-CA" sz="1400" b="1" dirty="0">
                        <a:solidFill>
                          <a:srgbClr val="7030A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effectLst/>
                        </a:rPr>
                        <a:t>1:1</a:t>
                      </a:r>
                      <a:endParaRPr lang="en-CA" sz="1400" b="1" dirty="0">
                        <a:solidFill>
                          <a:srgbClr val="7030A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71600" y="692696"/>
            <a:ext cx="38779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Example:  			</a:t>
            </a:r>
            <a:endParaRPr kumimoji="0" lang="en-C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5576" y="4362872"/>
            <a:ext cx="27625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Volume of Sphere =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97152"/>
            <a:ext cx="1008112" cy="96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987824" y="4367885"/>
            <a:ext cx="50396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	Surface Area of Sphere =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9508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6965245" cy="120248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III.	</a:t>
            </a:r>
            <a:r>
              <a:rPr lang="en-US" b="1" u="sng" dirty="0"/>
              <a:t>Limitations of Cell Size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692696"/>
            <a:ext cx="7488832" cy="5976664"/>
          </a:xfrm>
        </p:spPr>
        <p:txBody>
          <a:bodyPr>
            <a:noAutofit/>
          </a:bodyPr>
          <a:lstStyle/>
          <a:p>
            <a:pPr marL="514350" indent="-514350">
              <a:buAutoNum type="alphaUcPeriod"/>
            </a:pPr>
            <a:r>
              <a:rPr lang="en-US" sz="2600" dirty="0" smtClean="0"/>
              <a:t>When cells get too large, they must </a:t>
            </a:r>
            <a:r>
              <a:rPr lang="en-US" sz="2600" dirty="0" smtClean="0">
                <a:solidFill>
                  <a:srgbClr val="FF0000"/>
                </a:solidFill>
              </a:rPr>
              <a:t>divide</a:t>
            </a:r>
          </a:p>
          <a:p>
            <a:pPr marL="0" indent="0">
              <a:buNone/>
            </a:pPr>
            <a:r>
              <a:rPr lang="en-US" sz="2600" dirty="0" smtClean="0"/>
              <a:t>  </a:t>
            </a:r>
            <a:endParaRPr lang="en-CA" sz="2600" dirty="0" smtClean="0"/>
          </a:p>
          <a:p>
            <a:pPr marL="514350" indent="-514350">
              <a:buAutoNum type="alphaUcPeriod" startAt="2"/>
            </a:pPr>
            <a:r>
              <a:rPr lang="en-US" sz="2600" dirty="0" smtClean="0"/>
              <a:t>Cells cannot get too large because of the way that a cell's </a:t>
            </a:r>
            <a:r>
              <a:rPr lang="en-US" sz="2600" dirty="0" smtClean="0">
                <a:solidFill>
                  <a:srgbClr val="FF0000"/>
                </a:solidFill>
              </a:rPr>
              <a:t>volume</a:t>
            </a:r>
            <a:r>
              <a:rPr lang="en-US" sz="2600" dirty="0" smtClean="0"/>
              <a:t> changes with respect to its cell </a:t>
            </a:r>
            <a:r>
              <a:rPr lang="en-US" sz="2600" dirty="0" smtClean="0">
                <a:solidFill>
                  <a:srgbClr val="FF0000"/>
                </a:solidFill>
              </a:rPr>
              <a:t>surface area</a:t>
            </a:r>
          </a:p>
          <a:p>
            <a:pPr marL="514350" indent="-514350">
              <a:buAutoNum type="alphaUcPeriod" startAt="2"/>
            </a:pPr>
            <a:endParaRPr lang="en-US" sz="2600" dirty="0">
              <a:solidFill>
                <a:srgbClr val="FF0000"/>
              </a:solidFill>
            </a:endParaRPr>
          </a:p>
          <a:p>
            <a:pPr marL="514350" indent="-514350">
              <a:buAutoNum type="alphaUcPeriod" startAt="2"/>
            </a:pPr>
            <a:endParaRPr lang="en-CA" sz="2600" dirty="0" smtClean="0">
              <a:solidFill>
                <a:srgbClr val="FF0000"/>
              </a:solidFill>
            </a:endParaRPr>
          </a:p>
          <a:p>
            <a:pPr marL="514350" indent="-514350">
              <a:buAutoNum type="alphaUcPeriod" startAt="3"/>
            </a:pPr>
            <a:r>
              <a:rPr lang="en-US" sz="2600" dirty="0" smtClean="0"/>
              <a:t>As the cell increases in </a:t>
            </a:r>
            <a:r>
              <a:rPr lang="en-US" sz="2600" dirty="0" smtClean="0">
                <a:solidFill>
                  <a:srgbClr val="FF0000"/>
                </a:solidFill>
              </a:rPr>
              <a:t>volume</a:t>
            </a:r>
            <a:r>
              <a:rPr lang="en-US" sz="2600" dirty="0" smtClean="0"/>
              <a:t> the </a:t>
            </a:r>
            <a:r>
              <a:rPr lang="en-US" sz="2600" dirty="0" smtClean="0">
                <a:solidFill>
                  <a:srgbClr val="FF0000"/>
                </a:solidFill>
              </a:rPr>
              <a:t>surface area </a:t>
            </a:r>
            <a:r>
              <a:rPr lang="en-US" sz="2600" dirty="0" smtClean="0"/>
              <a:t>must also </a:t>
            </a:r>
            <a:r>
              <a:rPr lang="en-US" sz="2600" dirty="0" smtClean="0">
                <a:solidFill>
                  <a:srgbClr val="FF0000"/>
                </a:solidFill>
              </a:rPr>
              <a:t>increase</a:t>
            </a:r>
            <a:r>
              <a:rPr lang="en-US" sz="2600" dirty="0" smtClean="0"/>
              <a:t> in order for the cell to take </a:t>
            </a:r>
            <a:r>
              <a:rPr lang="en-US" sz="2600" dirty="0" smtClean="0">
                <a:solidFill>
                  <a:srgbClr val="FF0000"/>
                </a:solidFill>
              </a:rPr>
              <a:t>in</a:t>
            </a:r>
            <a:r>
              <a:rPr lang="en-US" sz="2600" dirty="0" smtClean="0"/>
              <a:t> or get </a:t>
            </a:r>
            <a:r>
              <a:rPr lang="en-US" sz="2600" dirty="0" smtClean="0">
                <a:solidFill>
                  <a:srgbClr val="FF0000"/>
                </a:solidFill>
              </a:rPr>
              <a:t>rid</a:t>
            </a:r>
            <a:r>
              <a:rPr lang="en-US" sz="2600" dirty="0" smtClean="0"/>
              <a:t> of materials (nutrients in: wastes out)</a:t>
            </a:r>
            <a:endParaRPr lang="en-CA" sz="2600" dirty="0" smtClean="0"/>
          </a:p>
          <a:p>
            <a:pPr marL="514350" indent="-514350">
              <a:buAutoNum type="alphaUcPeriod" startAt="3"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65022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6965245" cy="120248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III.	</a:t>
            </a:r>
            <a:r>
              <a:rPr lang="en-US" b="1" u="sng" dirty="0"/>
              <a:t>Limitations of Cell Size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692696"/>
            <a:ext cx="7488832" cy="5976664"/>
          </a:xfrm>
        </p:spPr>
        <p:txBody>
          <a:bodyPr>
            <a:noAutofit/>
          </a:bodyPr>
          <a:lstStyle/>
          <a:p>
            <a:pPr marL="514350" indent="-514350">
              <a:buAutoNum type="alphaUcPeriod" startAt="4"/>
            </a:pPr>
            <a:r>
              <a:rPr lang="en-US" sz="2600" dirty="0" smtClean="0">
                <a:solidFill>
                  <a:srgbClr val="FF0000"/>
                </a:solidFill>
              </a:rPr>
              <a:t>Diffusion </a:t>
            </a:r>
            <a:r>
              <a:rPr lang="en-US" sz="2600" dirty="0" smtClean="0"/>
              <a:t>is </a:t>
            </a:r>
            <a:r>
              <a:rPr lang="en-US" sz="2600" dirty="0" smtClean="0">
                <a:solidFill>
                  <a:srgbClr val="FF0000"/>
                </a:solidFill>
              </a:rPr>
              <a:t>not </a:t>
            </a:r>
            <a:r>
              <a:rPr lang="en-US" sz="2600" dirty="0" smtClean="0"/>
              <a:t>a highly rapid or efficient means of distributing materials over long cellular distances, so no portion of even the largest active cells is more than </a:t>
            </a:r>
            <a:r>
              <a:rPr lang="en-US" sz="2600" dirty="0" smtClean="0">
                <a:solidFill>
                  <a:srgbClr val="FF0000"/>
                </a:solidFill>
              </a:rPr>
              <a:t>1 mm </a:t>
            </a:r>
            <a:r>
              <a:rPr lang="en-US" sz="2600" dirty="0" smtClean="0"/>
              <a:t>from the cell membrane</a:t>
            </a:r>
          </a:p>
          <a:p>
            <a:pPr marL="514350" indent="-514350">
              <a:buAutoNum type="alphaUcPeriod" startAt="4"/>
            </a:pPr>
            <a:endParaRPr lang="en-US" sz="2600" dirty="0"/>
          </a:p>
          <a:p>
            <a:pPr marL="0" indent="0">
              <a:buNone/>
            </a:pPr>
            <a:endParaRPr lang="en-CA" sz="2600" dirty="0" smtClean="0"/>
          </a:p>
          <a:p>
            <a:pPr marL="0" indent="0">
              <a:buNone/>
            </a:pPr>
            <a:r>
              <a:rPr lang="en-US" sz="2600" dirty="0" smtClean="0"/>
              <a:t>E.  If the surface area is small relative to volume, the cell may build up </a:t>
            </a:r>
            <a:r>
              <a:rPr lang="en-US" sz="2600" dirty="0" smtClean="0">
                <a:solidFill>
                  <a:srgbClr val="FF0000"/>
                </a:solidFill>
              </a:rPr>
              <a:t>wastes</a:t>
            </a:r>
            <a:r>
              <a:rPr lang="en-US" sz="2600" dirty="0" smtClean="0"/>
              <a:t> to such an extent that the cell may </a:t>
            </a:r>
            <a:r>
              <a:rPr lang="en-US" sz="2600" dirty="0" smtClean="0">
                <a:solidFill>
                  <a:srgbClr val="FF0000"/>
                </a:solidFill>
              </a:rPr>
              <a:t>die</a:t>
            </a:r>
            <a:endParaRPr lang="en-CA" sz="2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899648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 </a:t>
            </a:r>
            <a:r>
              <a:rPr lang="en-CA" dirty="0"/>
              <a:t/>
            </a:r>
            <a:br>
              <a:rPr lang="en-CA" dirty="0"/>
            </a:br>
            <a:r>
              <a:rPr lang="en-US" b="1" dirty="0"/>
              <a:t>IV.	</a:t>
            </a:r>
            <a:r>
              <a:rPr lang="en-US" b="1" u="sng" dirty="0"/>
              <a:t>Solving the Limits of Surface Area To Volume Ratio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708920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A.  Cells </a:t>
            </a:r>
            <a:r>
              <a:rPr lang="en-US" b="1" dirty="0"/>
              <a:t>can divide by </a:t>
            </a:r>
            <a:r>
              <a:rPr lang="en-US" b="1" dirty="0">
                <a:solidFill>
                  <a:srgbClr val="FF0000"/>
                </a:solidFill>
              </a:rPr>
              <a:t>mitosis</a:t>
            </a:r>
            <a:endParaRPr lang="en-CA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B. </a:t>
            </a:r>
            <a:r>
              <a:rPr lang="en-US" b="1" dirty="0" smtClean="0">
                <a:solidFill>
                  <a:srgbClr val="FF0000"/>
                </a:solidFill>
              </a:rPr>
              <a:t> Slow </a:t>
            </a:r>
            <a:r>
              <a:rPr lang="en-US" b="1" dirty="0"/>
              <a:t>down </a:t>
            </a:r>
            <a:r>
              <a:rPr lang="en-US" b="1" dirty="0">
                <a:solidFill>
                  <a:srgbClr val="FF0000"/>
                </a:solidFill>
              </a:rPr>
              <a:t>metabolism</a:t>
            </a:r>
            <a:endParaRPr lang="en-CA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en-US" b="1" dirty="0" smtClean="0"/>
              <a:t>1.  If </a:t>
            </a:r>
            <a:r>
              <a:rPr lang="en-US" b="1" dirty="0"/>
              <a:t>a cell metabolizes (carries on </a:t>
            </a:r>
            <a:r>
              <a:rPr lang="en-US" b="1" dirty="0">
                <a:solidFill>
                  <a:srgbClr val="FF0000"/>
                </a:solidFill>
              </a:rPr>
              <a:t>its cellular activities</a:t>
            </a:r>
            <a:r>
              <a:rPr lang="en-US" b="1" dirty="0"/>
              <a:t>) at a slow rate it will produce </a:t>
            </a:r>
            <a:r>
              <a:rPr lang="en-US" b="1" dirty="0">
                <a:solidFill>
                  <a:srgbClr val="FF0000"/>
                </a:solidFill>
              </a:rPr>
              <a:t>wastes</a:t>
            </a:r>
            <a:r>
              <a:rPr lang="en-US" b="1" dirty="0"/>
              <a:t> at a slow rate and need </a:t>
            </a:r>
            <a:r>
              <a:rPr lang="en-US" b="1" dirty="0">
                <a:solidFill>
                  <a:srgbClr val="FF0000"/>
                </a:solidFill>
              </a:rPr>
              <a:t>fewer</a:t>
            </a:r>
            <a:r>
              <a:rPr lang="en-US" b="1" dirty="0"/>
              <a:t> nutrients than a cell that metabolizes at a fast rate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2.	A slowly metabolizing cell could then be </a:t>
            </a:r>
            <a:r>
              <a:rPr lang="en-US" b="1" dirty="0">
                <a:solidFill>
                  <a:srgbClr val="FF0000"/>
                </a:solidFill>
              </a:rPr>
              <a:t>larger</a:t>
            </a:r>
            <a:r>
              <a:rPr lang="en-US" b="1" dirty="0"/>
              <a:t> than a quickly metabolizing cell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890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II.	</a:t>
            </a:r>
            <a:r>
              <a:rPr lang="en-US" b="1" u="sng" dirty="0"/>
              <a:t>Cell Theory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endParaRPr lang="en-CA" dirty="0"/>
          </a:p>
          <a:p>
            <a:pPr marL="514350" indent="-514350">
              <a:buAutoNum type="alphaUcPeriod"/>
            </a:pPr>
            <a:r>
              <a:rPr lang="en-US" b="1" dirty="0" smtClean="0"/>
              <a:t>All </a:t>
            </a:r>
            <a:r>
              <a:rPr lang="en-US" b="1" dirty="0"/>
              <a:t>living organisms are made up of </a:t>
            </a:r>
            <a:r>
              <a:rPr lang="en-US" b="1" dirty="0">
                <a:solidFill>
                  <a:srgbClr val="FF0000"/>
                </a:solidFill>
              </a:rPr>
              <a:t>one</a:t>
            </a:r>
            <a:r>
              <a:rPr lang="en-US" b="1" dirty="0"/>
              <a:t> or </a:t>
            </a:r>
            <a:r>
              <a:rPr lang="en-US" b="1" dirty="0">
                <a:solidFill>
                  <a:srgbClr val="FF0000"/>
                </a:solidFill>
              </a:rPr>
              <a:t>more </a:t>
            </a:r>
            <a:r>
              <a:rPr lang="en-US" b="1" dirty="0" smtClean="0">
                <a:solidFill>
                  <a:srgbClr val="FF0000"/>
                </a:solidFill>
              </a:rPr>
              <a:t>cells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lphaUcPeriod" startAt="2"/>
            </a:pPr>
            <a:r>
              <a:rPr lang="en-US" b="1" dirty="0" smtClean="0"/>
              <a:t>The </a:t>
            </a:r>
            <a:r>
              <a:rPr lang="en-US" b="1" dirty="0">
                <a:solidFill>
                  <a:srgbClr val="FF0000"/>
                </a:solidFill>
              </a:rPr>
              <a:t>cell</a:t>
            </a:r>
            <a:r>
              <a:rPr lang="en-US" b="1" dirty="0"/>
              <a:t> is the basic unit of </a:t>
            </a:r>
            <a:r>
              <a:rPr lang="en-US" b="1" dirty="0" smtClean="0"/>
              <a:t>life</a:t>
            </a:r>
          </a:p>
          <a:p>
            <a:pPr marL="514350" indent="-514350">
              <a:buAutoNum type="alphaUcPeriod" startAt="2"/>
            </a:pPr>
            <a:endParaRPr lang="en-CA" dirty="0"/>
          </a:p>
          <a:p>
            <a:pPr marL="514350" indent="-514350">
              <a:buAutoNum type="alphaUcPeriod" startAt="3"/>
            </a:pPr>
            <a:r>
              <a:rPr lang="en-US" b="1" dirty="0" smtClean="0"/>
              <a:t>All </a:t>
            </a:r>
            <a:r>
              <a:rPr lang="en-US" b="1" dirty="0"/>
              <a:t>cells come from the division of </a:t>
            </a:r>
            <a:r>
              <a:rPr lang="en-US" b="1" dirty="0">
                <a:solidFill>
                  <a:srgbClr val="FF0000"/>
                </a:solidFill>
              </a:rPr>
              <a:t>pre-existing</a:t>
            </a:r>
            <a:r>
              <a:rPr lang="en-US" b="1" dirty="0"/>
              <a:t> </a:t>
            </a:r>
            <a:r>
              <a:rPr lang="en-US" b="1" dirty="0" smtClean="0"/>
              <a:t>cells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627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327" y="908721"/>
            <a:ext cx="7382089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C.  Cell </a:t>
            </a:r>
            <a:r>
              <a:rPr lang="en-US" b="1" dirty="0">
                <a:solidFill>
                  <a:srgbClr val="FF0000"/>
                </a:solidFill>
              </a:rPr>
              <a:t>shape</a:t>
            </a:r>
            <a:endParaRPr lang="en-CA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en-US" b="1" dirty="0"/>
              <a:t>1.	Shape of the cell can affect the surface area of the cell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2.	</a:t>
            </a:r>
            <a:r>
              <a:rPr lang="en-US" b="1" dirty="0">
                <a:solidFill>
                  <a:srgbClr val="FF0000"/>
                </a:solidFill>
              </a:rPr>
              <a:t>Spherical</a:t>
            </a:r>
            <a:r>
              <a:rPr lang="en-US" b="1" dirty="0"/>
              <a:t> cell has the </a:t>
            </a:r>
            <a:r>
              <a:rPr lang="en-US" b="1" dirty="0">
                <a:solidFill>
                  <a:srgbClr val="FF0000"/>
                </a:solidFill>
              </a:rPr>
              <a:t>smallest </a:t>
            </a:r>
            <a:r>
              <a:rPr lang="en-US" b="1" dirty="0"/>
              <a:t>surface area to volume ratio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3.	</a:t>
            </a:r>
            <a:r>
              <a:rPr lang="en-US" b="1" dirty="0">
                <a:solidFill>
                  <a:srgbClr val="FF0000"/>
                </a:solidFill>
              </a:rPr>
              <a:t>Long </a:t>
            </a:r>
            <a:r>
              <a:rPr lang="en-US" b="1" dirty="0"/>
              <a:t>or </a:t>
            </a:r>
            <a:r>
              <a:rPr lang="en-US" b="1" dirty="0">
                <a:solidFill>
                  <a:srgbClr val="FF0000"/>
                </a:solidFill>
              </a:rPr>
              <a:t>thin </a:t>
            </a:r>
            <a:r>
              <a:rPr lang="en-US" b="1" dirty="0"/>
              <a:t>or</a:t>
            </a:r>
            <a:r>
              <a:rPr lang="en-US" b="1" dirty="0">
                <a:solidFill>
                  <a:srgbClr val="FF0000"/>
                </a:solidFill>
              </a:rPr>
              <a:t> flat </a:t>
            </a:r>
            <a:r>
              <a:rPr lang="en-US" b="1" dirty="0"/>
              <a:t>cell has a much higher surface area to volume ratio</a:t>
            </a:r>
            <a:endParaRPr lang="en-CA" dirty="0"/>
          </a:p>
          <a:p>
            <a:pPr marL="800100" lvl="2" indent="0">
              <a:buNone/>
            </a:pPr>
            <a:r>
              <a:rPr lang="en-US" b="1" dirty="0" err="1" smtClean="0"/>
              <a:t>a.Get</a:t>
            </a:r>
            <a:r>
              <a:rPr lang="en-US" b="1" dirty="0" smtClean="0"/>
              <a:t> </a:t>
            </a:r>
            <a:r>
              <a:rPr lang="en-US" b="1" dirty="0"/>
              <a:t>long and thin rather than round and fat:  e.g. </a:t>
            </a:r>
            <a:r>
              <a:rPr lang="en-US" b="1" dirty="0">
                <a:solidFill>
                  <a:srgbClr val="FF0000"/>
                </a:solidFill>
              </a:rPr>
              <a:t>nerve</a:t>
            </a:r>
            <a:r>
              <a:rPr lang="en-US" b="1" dirty="0"/>
              <a:t> cells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49080"/>
            <a:ext cx="3024336" cy="196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57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052736"/>
            <a:ext cx="5626968" cy="341297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4. Folds </a:t>
            </a:r>
            <a:r>
              <a:rPr lang="en-US" b="1" dirty="0"/>
              <a:t>in the cell membrane</a:t>
            </a:r>
            <a:r>
              <a:rPr lang="en-US" b="1" dirty="0" smtClean="0"/>
              <a:t>:</a:t>
            </a:r>
          </a:p>
          <a:p>
            <a:pPr marL="400050" lvl="1" indent="0">
              <a:buNone/>
            </a:pPr>
            <a:r>
              <a:rPr lang="en-US" b="1" dirty="0" smtClean="0"/>
              <a:t>  </a:t>
            </a:r>
            <a:r>
              <a:rPr lang="en-US" b="1" dirty="0"/>
              <a:t>e.g.</a:t>
            </a:r>
            <a:r>
              <a:rPr lang="en-US" b="1" dirty="0">
                <a:solidFill>
                  <a:srgbClr val="FF0000"/>
                </a:solidFill>
              </a:rPr>
              <a:t> microvilli </a:t>
            </a:r>
            <a:r>
              <a:rPr lang="en-US" b="1" dirty="0"/>
              <a:t>of intestinal </a:t>
            </a:r>
            <a:r>
              <a:rPr lang="en-US" b="1" dirty="0" smtClean="0"/>
              <a:t> epithelial </a:t>
            </a:r>
            <a:r>
              <a:rPr lang="en-US" b="1" dirty="0"/>
              <a:t>cells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514350" indent="-514350">
              <a:buAutoNum type="arabicPeriod" startAt="5"/>
            </a:pPr>
            <a:r>
              <a:rPr lang="en-US" b="1" dirty="0" smtClean="0"/>
              <a:t>Which cell </a:t>
            </a:r>
            <a:r>
              <a:rPr lang="en-US" b="1" dirty="0"/>
              <a:t>has the most surface area if all </a:t>
            </a:r>
            <a:r>
              <a:rPr lang="en-US" b="1" dirty="0" smtClean="0"/>
              <a:t>4 </a:t>
            </a:r>
            <a:r>
              <a:rPr lang="en-US" b="1" dirty="0"/>
              <a:t>cells have the same volume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>
                <a:hlinkClick r:id="rId2"/>
              </a:rPr>
              <a:t>Ted Ed: Biggest Unicellular Animal?</a:t>
            </a:r>
            <a:endParaRPr lang="en-C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792"/>
            <a:ext cx="1713731" cy="207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49625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32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6929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/>
              <a:t>III.</a:t>
            </a:r>
            <a:r>
              <a:rPr lang="en-US" u="sng" dirty="0" err="1"/>
              <a:t>Cells</a:t>
            </a:r>
            <a:r>
              <a:rPr lang="en-US" dirty="0"/>
              <a:t> </a:t>
            </a:r>
            <a:r>
              <a:rPr lang="en-CA" dirty="0">
                <a:hlinkClick r:id="rId2"/>
              </a:rPr>
              <a:t/>
            </a:r>
            <a:br>
              <a:rPr lang="en-CA" dirty="0">
                <a:hlinkClick r:id="rId2"/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5060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A. Living things exist at a </a:t>
            </a:r>
            <a:r>
              <a:rPr lang="en-US" b="1" i="1" dirty="0">
                <a:solidFill>
                  <a:srgbClr val="FF0000"/>
                </a:solidFill>
              </a:rPr>
              <a:t>cellular </a:t>
            </a:r>
            <a:r>
              <a:rPr lang="en-US" b="1" i="1" dirty="0"/>
              <a:t>or </a:t>
            </a:r>
            <a:endParaRPr lang="en-CA" b="1" i="1" dirty="0"/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multi-cellular</a:t>
            </a:r>
            <a:r>
              <a:rPr lang="en-US" b="1" i="1" dirty="0"/>
              <a:t> level</a:t>
            </a:r>
            <a:endParaRPr lang="en-CA" b="1" i="1" dirty="0"/>
          </a:p>
          <a:p>
            <a:pPr marL="0" indent="0">
              <a:buNone/>
            </a:pPr>
            <a:r>
              <a:rPr lang="en-US" b="1" dirty="0" smtClean="0"/>
              <a:t>B.  Life </a:t>
            </a:r>
            <a:r>
              <a:rPr lang="en-US" b="1" dirty="0"/>
              <a:t>occurs only in cells…</a:t>
            </a:r>
            <a:endParaRPr lang="en-CA" b="1" dirty="0"/>
          </a:p>
          <a:p>
            <a:pPr marL="400050" lvl="1" indent="0">
              <a:buNone/>
            </a:pPr>
            <a:r>
              <a:rPr lang="en-US" b="1" dirty="0"/>
              <a:t>1.	Molecules or materials outside of cells are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b="1" dirty="0"/>
              <a:t> considered </a:t>
            </a:r>
            <a:r>
              <a:rPr lang="en-US" b="1" dirty="0">
                <a:solidFill>
                  <a:srgbClr val="FF0000"/>
                </a:solidFill>
              </a:rPr>
              <a:t>living</a:t>
            </a:r>
            <a:endParaRPr lang="en-CA" b="1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en-US" b="1" dirty="0"/>
              <a:t>2.	Once they are </a:t>
            </a:r>
            <a:r>
              <a:rPr lang="en-US" b="1" dirty="0">
                <a:solidFill>
                  <a:srgbClr val="FF0000"/>
                </a:solidFill>
              </a:rPr>
              <a:t>taken in </a:t>
            </a:r>
            <a:r>
              <a:rPr lang="en-US" b="1" dirty="0"/>
              <a:t>and become incorporated into the </a:t>
            </a:r>
            <a:r>
              <a:rPr lang="en-US" b="1" dirty="0">
                <a:solidFill>
                  <a:srgbClr val="FF0000"/>
                </a:solidFill>
              </a:rPr>
              <a:t>cytoplasm</a:t>
            </a:r>
            <a:r>
              <a:rPr lang="en-US" b="1" dirty="0"/>
              <a:t> or molecules of the cell they are considered </a:t>
            </a:r>
            <a:r>
              <a:rPr lang="en-US" b="1" dirty="0">
                <a:solidFill>
                  <a:srgbClr val="FF0000"/>
                </a:solidFill>
              </a:rPr>
              <a:t>living</a:t>
            </a:r>
            <a:endParaRPr lang="en-CA" b="1" dirty="0">
              <a:solidFill>
                <a:srgbClr val="FF0000"/>
              </a:solidFill>
            </a:endParaRPr>
          </a:p>
          <a:p>
            <a:pPr marL="914400" lvl="1" indent="-514350">
              <a:buAutoNum type="arabicPeriod" startAt="3"/>
            </a:pPr>
            <a:r>
              <a:rPr lang="en-US" b="1" dirty="0" smtClean="0"/>
              <a:t>Molecules </a:t>
            </a:r>
            <a:r>
              <a:rPr lang="en-US" b="1" dirty="0"/>
              <a:t>present carry on </a:t>
            </a:r>
            <a:r>
              <a:rPr lang="en-US" b="1" dirty="0">
                <a:solidFill>
                  <a:srgbClr val="FF0000"/>
                </a:solidFill>
              </a:rPr>
              <a:t>biochemical</a:t>
            </a:r>
            <a:r>
              <a:rPr lang="en-US" b="1" dirty="0"/>
              <a:t> reactions in an organized </a:t>
            </a:r>
            <a:r>
              <a:rPr lang="en-US" b="1" dirty="0" smtClean="0"/>
              <a:t>manner</a:t>
            </a:r>
          </a:p>
          <a:p>
            <a:pPr marL="0" indent="0">
              <a:buNone/>
            </a:pPr>
            <a:r>
              <a:rPr lang="en-US" b="1" dirty="0"/>
              <a:t>C.	Cells carry on all the processes associated with </a:t>
            </a:r>
            <a:r>
              <a:rPr lang="en-US" b="1" dirty="0">
                <a:solidFill>
                  <a:srgbClr val="FF0000"/>
                </a:solidFill>
              </a:rPr>
              <a:t>life</a:t>
            </a:r>
            <a:r>
              <a:rPr lang="en-US" b="1" dirty="0"/>
              <a:t>, such as </a:t>
            </a:r>
            <a:r>
              <a:rPr lang="en-US" b="1" dirty="0">
                <a:solidFill>
                  <a:srgbClr val="FF0000"/>
                </a:solidFill>
              </a:rPr>
              <a:t>reproducing</a:t>
            </a:r>
            <a:r>
              <a:rPr lang="en-US" b="1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interacting</a:t>
            </a:r>
            <a:r>
              <a:rPr lang="en-US" b="1" dirty="0"/>
              <a:t> with the environment</a:t>
            </a:r>
            <a:endParaRPr lang="en-CA" dirty="0"/>
          </a:p>
          <a:p>
            <a:pPr marL="400050" lvl="1" indent="0">
              <a:buNone/>
            </a:pPr>
            <a:endParaRPr lang="en-CA" b="1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094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IV.  Cell Size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	A.  Cells </a:t>
            </a:r>
            <a:r>
              <a:rPr lang="en-US" b="1" dirty="0"/>
              <a:t>come in many shapes and </a:t>
            </a:r>
            <a:r>
              <a:rPr lang="en-US" b="1" dirty="0" smtClean="0"/>
              <a:t>	sizes</a:t>
            </a:r>
            <a:r>
              <a:rPr lang="en-US" b="1" dirty="0"/>
              <a:t>, although most are </a:t>
            </a:r>
            <a:r>
              <a:rPr lang="en-US" b="1" dirty="0">
                <a:solidFill>
                  <a:srgbClr val="FF0000"/>
                </a:solidFill>
              </a:rPr>
              <a:t>microscopic</a:t>
            </a:r>
            <a:r>
              <a:rPr lang="en-US" b="1" dirty="0"/>
              <a:t>:</a:t>
            </a:r>
            <a:endParaRPr lang="en-CA" dirty="0"/>
          </a:p>
          <a:p>
            <a:pPr marL="400050" lvl="1" indent="0">
              <a:buNone/>
            </a:pPr>
            <a:r>
              <a:rPr lang="en-US" b="1" dirty="0" smtClean="0"/>
              <a:t>1.  Most </a:t>
            </a:r>
            <a:r>
              <a:rPr lang="en-US" b="1" dirty="0"/>
              <a:t>cells are </a:t>
            </a:r>
            <a:r>
              <a:rPr lang="en-US" b="1" dirty="0">
                <a:solidFill>
                  <a:srgbClr val="FF0000"/>
                </a:solidFill>
              </a:rPr>
              <a:t>small</a:t>
            </a:r>
            <a:r>
              <a:rPr lang="en-US" b="1" dirty="0"/>
              <a:t>, about 0.001 cm in length (1/100 of a mm, or 10 </a:t>
            </a:r>
            <a:r>
              <a:rPr lang="en-US" b="1" dirty="0">
                <a:sym typeface="Symbol"/>
              </a:rPr>
              <a:t></a:t>
            </a:r>
            <a:r>
              <a:rPr lang="en-US" b="1" dirty="0"/>
              <a:t>m).</a:t>
            </a:r>
            <a:endParaRPr lang="en-CA" dirty="0"/>
          </a:p>
          <a:p>
            <a:pPr marL="400050" lvl="1" indent="0">
              <a:buNone/>
            </a:pPr>
            <a:r>
              <a:rPr lang="en-US" b="1" dirty="0" smtClean="0"/>
              <a:t>2.  Smallest </a:t>
            </a:r>
            <a:r>
              <a:rPr lang="en-US" b="1" dirty="0"/>
              <a:t>cells are </a:t>
            </a:r>
            <a:r>
              <a:rPr lang="en-US" b="1" dirty="0">
                <a:solidFill>
                  <a:srgbClr val="FF0000"/>
                </a:solidFill>
              </a:rPr>
              <a:t>0.3</a:t>
            </a:r>
            <a:r>
              <a:rPr lang="en-US" b="1" dirty="0"/>
              <a:t> </a:t>
            </a:r>
            <a:r>
              <a:rPr lang="en-US" b="1" dirty="0">
                <a:sym typeface="Symbol"/>
              </a:rPr>
              <a:t></a:t>
            </a:r>
            <a:r>
              <a:rPr lang="en-US" b="1" dirty="0"/>
              <a:t>m in size</a:t>
            </a:r>
            <a:endParaRPr lang="en-CA" dirty="0"/>
          </a:p>
          <a:p>
            <a:pPr marL="400050" lvl="1" indent="0">
              <a:buNone/>
            </a:pPr>
            <a:r>
              <a:rPr lang="en-US" b="1" dirty="0" smtClean="0"/>
              <a:t>3.  Some </a:t>
            </a:r>
            <a:r>
              <a:rPr lang="en-US" b="1" dirty="0"/>
              <a:t>cells are large</a:t>
            </a:r>
            <a:endParaRPr lang="en-CA" dirty="0"/>
          </a:p>
          <a:p>
            <a:pPr marL="800100" lvl="2" indent="0">
              <a:buNone/>
            </a:pPr>
            <a:r>
              <a:rPr lang="en-US" b="1" dirty="0" smtClean="0"/>
              <a:t>a.  e.g</a:t>
            </a:r>
            <a:r>
              <a:rPr lang="en-US" b="1" dirty="0"/>
              <a:t>. some giant algal cells may be </a:t>
            </a:r>
            <a:r>
              <a:rPr lang="en-US" b="1" dirty="0">
                <a:solidFill>
                  <a:srgbClr val="FF0000"/>
                </a:solidFill>
              </a:rPr>
              <a:t>several</a:t>
            </a:r>
            <a:r>
              <a:rPr lang="en-US" b="1" dirty="0"/>
              <a:t> centimeters long</a:t>
            </a:r>
            <a:endParaRPr lang="en-CA" dirty="0"/>
          </a:p>
          <a:p>
            <a:pPr marL="800100" lvl="2" indent="0">
              <a:buNone/>
            </a:pPr>
            <a:r>
              <a:rPr lang="en-US" b="1" dirty="0" smtClean="0"/>
              <a:t>b.  A </a:t>
            </a:r>
            <a:r>
              <a:rPr lang="en-US" b="1" dirty="0"/>
              <a:t>chicken's egg is a </a:t>
            </a:r>
            <a:r>
              <a:rPr lang="en-US" b="1" dirty="0">
                <a:solidFill>
                  <a:srgbClr val="FF0000"/>
                </a:solidFill>
              </a:rPr>
              <a:t>single</a:t>
            </a:r>
            <a:r>
              <a:rPr lang="en-US" b="1" dirty="0"/>
              <a:t> cell</a:t>
            </a:r>
            <a:endParaRPr lang="en-CA" dirty="0"/>
          </a:p>
          <a:p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420888"/>
            <a:ext cx="278682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04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272808" cy="434908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UcPeriod" startAt="2"/>
            </a:pPr>
            <a:r>
              <a:rPr lang="en-US" b="1" dirty="0" smtClean="0"/>
              <a:t>40,000 </a:t>
            </a:r>
            <a:r>
              <a:rPr lang="en-US" b="1" dirty="0"/>
              <a:t>red blood cells would fill the letter "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dirty="0"/>
              <a:t>" on a page of type.  You produce about 2.5 million new red blood cells every second!  </a:t>
            </a:r>
            <a:endParaRPr lang="en-US" b="1" dirty="0" smtClean="0"/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lphaUcPeriod" startAt="3"/>
            </a:pPr>
            <a:r>
              <a:rPr lang="en-US" b="1" dirty="0" smtClean="0"/>
              <a:t>Each </a:t>
            </a:r>
            <a:r>
              <a:rPr lang="en-US" b="1" dirty="0">
                <a:solidFill>
                  <a:srgbClr val="FF0000"/>
                </a:solidFill>
              </a:rPr>
              <a:t>square cm </a:t>
            </a:r>
            <a:r>
              <a:rPr lang="en-US" b="1" dirty="0"/>
              <a:t>of your skin contains about 150,000 skin cells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lphaUcPeriod" startAt="4"/>
            </a:pPr>
            <a:r>
              <a:rPr lang="en-US" b="1" dirty="0" smtClean="0"/>
              <a:t>Human </a:t>
            </a:r>
            <a:r>
              <a:rPr lang="en-US" b="1" dirty="0"/>
              <a:t>beings are composed of about </a:t>
            </a:r>
            <a:r>
              <a:rPr lang="en-US" b="1" dirty="0">
                <a:solidFill>
                  <a:srgbClr val="FF0000"/>
                </a:solidFill>
              </a:rPr>
              <a:t>50</a:t>
            </a:r>
            <a:r>
              <a:rPr lang="en-US" b="1" dirty="0"/>
              <a:t> to </a:t>
            </a:r>
            <a:r>
              <a:rPr lang="en-US" b="1" dirty="0">
                <a:solidFill>
                  <a:srgbClr val="FF0000"/>
                </a:solidFill>
              </a:rPr>
              <a:t>100 </a:t>
            </a:r>
            <a:r>
              <a:rPr lang="en-US" b="1" dirty="0"/>
              <a:t>trillion cells</a:t>
            </a:r>
            <a:r>
              <a:rPr lang="en-US" b="1" dirty="0" smtClean="0"/>
              <a:t>.</a:t>
            </a:r>
            <a:r>
              <a:rPr lang="en-US" b="1" dirty="0">
                <a:hlinkClick r:id="rId2"/>
              </a:rPr>
              <a:t> Micrograph Images</a:t>
            </a:r>
            <a:endParaRPr lang="en-US" b="1" dirty="0" smtClean="0"/>
          </a:p>
          <a:p>
            <a:pPr marL="514350" indent="-514350">
              <a:buAutoNum type="alphaUcPeriod" startAt="4"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hlinkClick r:id="rId2"/>
              </a:rPr>
              <a:t>Ted-Ed Electron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34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V.	</a:t>
            </a:r>
            <a:r>
              <a:rPr lang="en-US" b="1" u="sng" dirty="0"/>
              <a:t>Eukaryote Cells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A.	The cell's overall structure can be viewed as</a:t>
            </a:r>
            <a:r>
              <a:rPr lang="en-US" b="1" dirty="0" smtClean="0"/>
              <a:t>:</a:t>
            </a:r>
          </a:p>
          <a:p>
            <a:pPr marL="971550" lvl="1" indent="-51435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Cell Membrane</a:t>
            </a:r>
          </a:p>
          <a:p>
            <a:pPr marL="971550" lvl="1" indent="-51435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Nucleus</a:t>
            </a:r>
          </a:p>
          <a:p>
            <a:pPr marL="971550" lvl="1" indent="-51435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Organelles</a:t>
            </a:r>
          </a:p>
          <a:p>
            <a:pPr marL="971550" lvl="1" indent="-51435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Cytoplasm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3945980" cy="304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07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3108</TotalTime>
  <Words>1665</Words>
  <Application>Microsoft Macintosh PowerPoint</Application>
  <PresentationFormat>On-screen Show (4:3)</PresentationFormat>
  <Paragraphs>389</Paragraphs>
  <Slides>51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Pushpin</vt:lpstr>
      <vt:lpstr>Picture</vt:lpstr>
      <vt:lpstr>Cell Structure and Function</vt:lpstr>
      <vt:lpstr>PowerPoint Presentation</vt:lpstr>
      <vt:lpstr>I. Discovery of the Cell </vt:lpstr>
      <vt:lpstr>PowerPoint Presentation</vt:lpstr>
      <vt:lpstr>II. Cell Theory </vt:lpstr>
      <vt:lpstr>III.Cells  </vt:lpstr>
      <vt:lpstr>IV.  Cell Size</vt:lpstr>
      <vt:lpstr>PowerPoint Presentation</vt:lpstr>
      <vt:lpstr>V. Eukaryote Cells </vt:lpstr>
      <vt:lpstr>PowerPoint Presentation</vt:lpstr>
      <vt:lpstr>VI.Cell Structures and Their Functions :</vt:lpstr>
      <vt:lpstr>VI.Cell Structures and Their Functions </vt:lpstr>
      <vt:lpstr>Nucleus Cont’d</vt:lpstr>
      <vt:lpstr>Ribosomes</vt:lpstr>
      <vt:lpstr>Endoplasmic Reticulum</vt:lpstr>
      <vt:lpstr>C. Rough ER (Endoplasmic Reticulum)  </vt:lpstr>
      <vt:lpstr>D. Smooth ER </vt:lpstr>
      <vt:lpstr>E. Vacuoles </vt:lpstr>
      <vt:lpstr>PowerPoint Presentation</vt:lpstr>
      <vt:lpstr>PowerPoint Presentation</vt:lpstr>
      <vt:lpstr>F. Vesicle </vt:lpstr>
      <vt:lpstr>G.  Golgi Body (Golgi Apparatus)  </vt:lpstr>
      <vt:lpstr>H.  Lysosomes </vt:lpstr>
      <vt:lpstr>I.  Mitochondria </vt:lpstr>
      <vt:lpstr>PowerPoint Presentation</vt:lpstr>
      <vt:lpstr>J.  Plastids </vt:lpstr>
      <vt:lpstr>PowerPoint Presentation</vt:lpstr>
      <vt:lpstr>PowerPoint Presentation</vt:lpstr>
      <vt:lpstr>K.  Microfilaments </vt:lpstr>
      <vt:lpstr>L.   Microtubules</vt:lpstr>
      <vt:lpstr>M.  Cilia and Flagella  </vt:lpstr>
      <vt:lpstr>PowerPoint Presentation</vt:lpstr>
      <vt:lpstr>N.   Centrioles </vt:lpstr>
      <vt:lpstr> O.  Cell Membrane</vt:lpstr>
      <vt:lpstr>2. The Fluid Mosaic Model: </vt:lpstr>
      <vt:lpstr>PowerPoint Presentation</vt:lpstr>
      <vt:lpstr>PowerPoint Presentation</vt:lpstr>
      <vt:lpstr>P. Cell Wall</vt:lpstr>
      <vt:lpstr>VII.Plant Cell vs. Animal Cell </vt:lpstr>
      <vt:lpstr>VIII.Prokaryotes vs. Eukaryotes  </vt:lpstr>
      <vt:lpstr>PowerPoint Presentation</vt:lpstr>
      <vt:lpstr>Surface Area To Volume Ratio and  Cell Size (Why aren’t cells bigger??)</vt:lpstr>
      <vt:lpstr>II. Ratio of Cell Surface Area to Cell Volume    Animation</vt:lpstr>
      <vt:lpstr>PowerPoint Presentation</vt:lpstr>
      <vt:lpstr>PowerPoint Presentation</vt:lpstr>
      <vt:lpstr>PowerPoint Presentation</vt:lpstr>
      <vt:lpstr>III. Limitations of Cell Size </vt:lpstr>
      <vt:lpstr>III. Limitations of Cell Size </vt:lpstr>
      <vt:lpstr>  IV. Solving the Limits of Surface Area To Volume Ratio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Structure and Function</dc:title>
  <dc:creator>Jonathan Juri Buchanan</dc:creator>
  <cp:lastModifiedBy>Dan Burgess</cp:lastModifiedBy>
  <cp:revision>73</cp:revision>
  <dcterms:created xsi:type="dcterms:W3CDTF">2011-07-26T21:01:58Z</dcterms:created>
  <dcterms:modified xsi:type="dcterms:W3CDTF">2018-12-12T02:12:52Z</dcterms:modified>
</cp:coreProperties>
</file>