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25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18-05-22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18-05-22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18-05-22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18-05-22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18-05-22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18-05-22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iologymad.com/resources/kidney.swf" TargetMode="External"/><Relationship Id="rId3" Type="http://schemas.openxmlformats.org/officeDocument/2006/relationships/image" Target="../media/image1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iologymad.com/resources/kidney.sw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iologymad.com/resources/kidney.sw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biologymad.com/resources/kidney.swf" TargetMode="External"/><Relationship Id="rId3" Type="http://schemas.openxmlformats.org/officeDocument/2006/relationships/hyperlink" Target="http://www.colorado.edu/intphys/Class/IPHY3430-200/countercurrent_ct.sw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package" Target="../embeddings/Microsoft_Word_Document1.docx"/><Relationship Id="rId5" Type="http://schemas.openxmlformats.org/officeDocument/2006/relationships/image" Target="../media/image18.png"/><Relationship Id="rId6" Type="http://schemas.openxmlformats.org/officeDocument/2006/relationships/hyperlink" Target="http://www.biologymad.com/resources/kidney.swf" TargetMode="External"/><Relationship Id="rId7" Type="http://schemas.openxmlformats.org/officeDocument/2006/relationships/oleObject" Target="../embeddings/oleObject3.bin"/><Relationship Id="rId8" Type="http://schemas.openxmlformats.org/officeDocument/2006/relationships/image" Target="../media/image1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www.youtube.com/watch?v=FN3MFhYPWW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abpischools.org.uk/page/modules/homeostasis_kidneys/kidneys6.cfm?coSiteNavigation_allTopic=1" TargetMode="External"/><Relationship Id="rId3" Type="http://schemas.openxmlformats.org/officeDocument/2006/relationships/hyperlink" Target="http://www.biologymad.com/resources/kidney.sw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png"/><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sumanasinc.com/webcontent/animations/content/kidney.html" TargetMode="Externa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Urinary System</a:t>
            </a:r>
            <a:endParaRPr lang="en-US" dirty="0"/>
          </a:p>
        </p:txBody>
      </p:sp>
      <p:sp>
        <p:nvSpPr>
          <p:cNvPr id="3" name="Subtitle 2"/>
          <p:cNvSpPr>
            <a:spLocks noGrp="1"/>
          </p:cNvSpPr>
          <p:nvPr>
            <p:ph type="subTitle" idx="1"/>
          </p:nvPr>
        </p:nvSpPr>
        <p:spPr>
          <a:xfrm>
            <a:off x="2209800" y="5056631"/>
            <a:ext cx="6477000" cy="1487287"/>
          </a:xfrm>
        </p:spPr>
        <p:txBody>
          <a:bodyPr>
            <a:normAutofit fontScale="92500"/>
          </a:bodyPr>
          <a:lstStyle/>
          <a:p>
            <a:r>
              <a:rPr lang="en-US" sz="2800" dirty="0"/>
              <a:t>There are three kinds of men. The one that learns by reading. The few who learn by observation. The rest of them have to pee on the electric fence for themselves</a:t>
            </a:r>
            <a:r>
              <a:rPr lang="en-US" sz="2800" dirty="0" smtClean="0"/>
              <a:t>. –Will Rogers</a:t>
            </a:r>
            <a:endParaRPr lang="en-US" sz="2800" dirty="0"/>
          </a:p>
          <a:p>
            <a:endParaRPr lang="en-US" sz="2600" b="1" dirty="0"/>
          </a:p>
        </p:txBody>
      </p:sp>
      <p:pic>
        <p:nvPicPr>
          <p:cNvPr id="5" name="Picture 4"/>
          <p:cNvPicPr>
            <a:picLocks noChangeAspect="1"/>
          </p:cNvPicPr>
          <p:nvPr/>
        </p:nvPicPr>
        <p:blipFill>
          <a:blip r:embed="rId2"/>
          <a:stretch>
            <a:fillRect/>
          </a:stretch>
        </p:blipFill>
        <p:spPr>
          <a:xfrm>
            <a:off x="2209800" y="193280"/>
            <a:ext cx="4272370" cy="4147730"/>
          </a:xfrm>
          <a:prstGeom prst="rect">
            <a:avLst/>
          </a:prstGeom>
        </p:spPr>
      </p:pic>
    </p:spTree>
    <p:extLst>
      <p:ext uri="{BB962C8B-B14F-4D97-AF65-F5344CB8AC3E}">
        <p14:creationId xmlns:p14="http://schemas.microsoft.com/office/powerpoint/2010/main" val="318107962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635" y="130085"/>
            <a:ext cx="7225555" cy="6740306"/>
          </a:xfrm>
          <a:prstGeom prst="rect">
            <a:avLst/>
          </a:prstGeom>
        </p:spPr>
        <p:txBody>
          <a:bodyPr wrap="square">
            <a:spAutoFit/>
          </a:bodyPr>
          <a:lstStyle/>
          <a:p>
            <a:r>
              <a:rPr lang="en-US" sz="2400" b="1" u="sng" dirty="0" smtClean="0"/>
              <a:t>II. 	Kidney</a:t>
            </a:r>
            <a:endParaRPr lang="en-US" sz="2400" b="1" dirty="0" smtClean="0"/>
          </a:p>
          <a:p>
            <a:r>
              <a:rPr lang="en-US" sz="2400" b="1" dirty="0" smtClean="0"/>
              <a:t>A</a:t>
            </a:r>
            <a:r>
              <a:rPr lang="en-US" sz="2400" b="1" dirty="0"/>
              <a:t>.  Renal Cortex </a:t>
            </a:r>
            <a:endParaRPr lang="en-US" sz="2400" dirty="0"/>
          </a:p>
          <a:p>
            <a:r>
              <a:rPr lang="en-US" sz="2400" b="1" dirty="0" smtClean="0"/>
              <a:t>	1</a:t>
            </a:r>
            <a:r>
              <a:rPr lang="en-US" sz="2400" b="1" dirty="0"/>
              <a:t>. 	Outermost layer of </a:t>
            </a:r>
            <a:endParaRPr lang="en-US" sz="2400" dirty="0"/>
          </a:p>
          <a:p>
            <a:r>
              <a:rPr lang="en-US" sz="2400" b="1" dirty="0" smtClean="0"/>
              <a:t>		kidney</a:t>
            </a:r>
            <a:r>
              <a:rPr lang="en-US" sz="2400" b="1" dirty="0"/>
              <a:t>.</a:t>
            </a:r>
            <a:endParaRPr lang="en-US" sz="2400" dirty="0"/>
          </a:p>
          <a:p>
            <a:r>
              <a:rPr lang="en-US" sz="2400" b="1" dirty="0" smtClean="0"/>
              <a:t>	2</a:t>
            </a:r>
            <a:r>
              <a:rPr lang="en-US" sz="2400" b="1" dirty="0"/>
              <a:t>.  </a:t>
            </a:r>
            <a:r>
              <a:rPr lang="en-US" sz="2400" b="1" dirty="0" smtClean="0"/>
              <a:t>	Granular </a:t>
            </a:r>
            <a:r>
              <a:rPr lang="en-US" sz="2400" b="1" dirty="0"/>
              <a:t>in appearance.</a:t>
            </a:r>
            <a:endParaRPr lang="en-US" sz="2400" dirty="0"/>
          </a:p>
          <a:p>
            <a:r>
              <a:rPr lang="en-US" sz="2400" b="1" dirty="0" smtClean="0"/>
              <a:t>	3</a:t>
            </a:r>
            <a:r>
              <a:rPr lang="en-US" sz="2400" b="1" dirty="0"/>
              <a:t>. </a:t>
            </a:r>
            <a:r>
              <a:rPr lang="en-US" sz="2400" b="1" dirty="0" smtClean="0"/>
              <a:t>	Location </a:t>
            </a:r>
            <a:r>
              <a:rPr lang="en-US" sz="2400" b="1" dirty="0"/>
              <a:t>of most of the </a:t>
            </a:r>
            <a:endParaRPr lang="en-US" sz="2400" dirty="0"/>
          </a:p>
          <a:p>
            <a:r>
              <a:rPr lang="en-US" sz="2400" b="1" dirty="0" smtClean="0"/>
              <a:t>		“</a:t>
            </a:r>
            <a:r>
              <a:rPr lang="en-US" sz="2400" b="1" dirty="0"/>
              <a:t>work” of the kidney</a:t>
            </a:r>
            <a:r>
              <a:rPr lang="en-US" sz="2400" b="1" dirty="0" smtClean="0"/>
              <a:t>.</a:t>
            </a:r>
            <a:endParaRPr lang="en-US" sz="2400" dirty="0" smtClean="0"/>
          </a:p>
          <a:p>
            <a:r>
              <a:rPr lang="en-US" sz="2400" b="1" dirty="0" smtClean="0"/>
              <a:t>B.  Renal Medulla </a:t>
            </a:r>
            <a:endParaRPr lang="en-US" sz="2400" dirty="0" smtClean="0"/>
          </a:p>
          <a:p>
            <a:r>
              <a:rPr lang="en-US" sz="2400" b="1" dirty="0" smtClean="0"/>
              <a:t>	1</a:t>
            </a:r>
            <a:r>
              <a:rPr lang="en-US" sz="2400" b="1" dirty="0"/>
              <a:t>.  </a:t>
            </a:r>
            <a:r>
              <a:rPr lang="en-US" sz="2400" b="1" dirty="0" smtClean="0"/>
              <a:t>	Middle </a:t>
            </a:r>
            <a:r>
              <a:rPr lang="en-US" sz="2400" b="1" dirty="0"/>
              <a:t>layer. </a:t>
            </a:r>
            <a:endParaRPr lang="en-US" sz="2400" dirty="0"/>
          </a:p>
          <a:p>
            <a:r>
              <a:rPr lang="en-US" sz="2400" b="1" dirty="0"/>
              <a:t>	</a:t>
            </a:r>
            <a:r>
              <a:rPr lang="en-US" sz="2400" b="1" dirty="0" smtClean="0"/>
              <a:t>2</a:t>
            </a:r>
            <a:r>
              <a:rPr lang="en-US" sz="2400" b="1" dirty="0"/>
              <a:t>.  </a:t>
            </a:r>
            <a:r>
              <a:rPr lang="en-US" sz="2400" b="1" dirty="0" smtClean="0"/>
              <a:t>	Striated </a:t>
            </a:r>
            <a:r>
              <a:rPr lang="en-US" sz="2400" b="1" dirty="0"/>
              <a:t>cone-shaped masses of tissue.</a:t>
            </a:r>
            <a:endParaRPr lang="en-US" sz="2400" dirty="0"/>
          </a:p>
          <a:p>
            <a:r>
              <a:rPr lang="en-US" sz="2400" b="1" dirty="0" smtClean="0"/>
              <a:t>	3</a:t>
            </a:r>
            <a:r>
              <a:rPr lang="en-US" sz="2400" b="1" dirty="0"/>
              <a:t>.  </a:t>
            </a:r>
            <a:r>
              <a:rPr lang="en-US" sz="2400" b="1" dirty="0" smtClean="0"/>
              <a:t>	Location </a:t>
            </a:r>
            <a:r>
              <a:rPr lang="en-US" sz="2400" b="1" dirty="0"/>
              <a:t>of most H</a:t>
            </a:r>
            <a:r>
              <a:rPr lang="en-US" sz="2400" b="1" baseline="-25000" dirty="0"/>
              <a:t>2</a:t>
            </a:r>
            <a:r>
              <a:rPr lang="en-US" sz="2400" b="1" dirty="0"/>
              <a:t>O reabsorption </a:t>
            </a:r>
            <a:endParaRPr lang="en-US" sz="2400" dirty="0"/>
          </a:p>
          <a:p>
            <a:r>
              <a:rPr lang="en-US" sz="2400" b="1" dirty="0" smtClean="0"/>
              <a:t>		and </a:t>
            </a:r>
            <a:r>
              <a:rPr lang="en-US" sz="2400" b="1" dirty="0"/>
              <a:t>salt balancing.</a:t>
            </a:r>
            <a:endParaRPr lang="en-US" sz="2400" dirty="0"/>
          </a:p>
          <a:p>
            <a:r>
              <a:rPr lang="en-US" sz="2400" b="1" dirty="0" smtClean="0"/>
              <a:t>C</a:t>
            </a:r>
            <a:r>
              <a:rPr lang="en-US" sz="2400" b="1" dirty="0"/>
              <a:t>.  Renal Pelvis </a:t>
            </a:r>
            <a:endParaRPr lang="en-US" sz="2400" dirty="0"/>
          </a:p>
          <a:p>
            <a:r>
              <a:rPr lang="en-US" sz="2400" b="1" dirty="0" smtClean="0"/>
              <a:t>	1</a:t>
            </a:r>
            <a:r>
              <a:rPr lang="en-US" sz="2400" b="1" dirty="0"/>
              <a:t>.  </a:t>
            </a:r>
            <a:r>
              <a:rPr lang="en-US" sz="2400" b="1" dirty="0" smtClean="0"/>
              <a:t>	Inner </a:t>
            </a:r>
            <a:r>
              <a:rPr lang="en-US" sz="2400" b="1" dirty="0"/>
              <a:t>layer. </a:t>
            </a:r>
            <a:endParaRPr lang="en-US" sz="2400" dirty="0"/>
          </a:p>
          <a:p>
            <a:r>
              <a:rPr lang="en-US" sz="2400" b="1" dirty="0"/>
              <a:t>	</a:t>
            </a:r>
            <a:r>
              <a:rPr lang="en-US" sz="2400" b="1" dirty="0" smtClean="0"/>
              <a:t>2</a:t>
            </a:r>
            <a:r>
              <a:rPr lang="en-US" sz="2400" b="1" dirty="0"/>
              <a:t>.  </a:t>
            </a:r>
            <a:r>
              <a:rPr lang="en-US" sz="2400" b="1" dirty="0" smtClean="0"/>
              <a:t>	Central </a:t>
            </a:r>
            <a:r>
              <a:rPr lang="en-US" sz="2400" b="1" dirty="0"/>
              <a:t>space that arises from the </a:t>
            </a:r>
            <a:endParaRPr lang="en-US" sz="2400" dirty="0"/>
          </a:p>
          <a:p>
            <a:r>
              <a:rPr lang="en-US" sz="2400" b="1" dirty="0" smtClean="0"/>
              <a:t>		joining </a:t>
            </a:r>
            <a:r>
              <a:rPr lang="en-US" sz="2400" b="1" dirty="0"/>
              <a:t>of many collecting ducts.</a:t>
            </a:r>
            <a:endParaRPr lang="en-US" sz="2400" dirty="0"/>
          </a:p>
          <a:p>
            <a:r>
              <a:rPr lang="en-US" sz="2400" b="1" dirty="0" smtClean="0"/>
              <a:t>	3</a:t>
            </a:r>
            <a:r>
              <a:rPr lang="en-US" sz="2400" b="1" dirty="0"/>
              <a:t>.  </a:t>
            </a:r>
            <a:r>
              <a:rPr lang="en-US" sz="2400" b="1" dirty="0" smtClean="0"/>
              <a:t>	Merges </a:t>
            </a:r>
            <a:r>
              <a:rPr lang="en-US" sz="2400" b="1" dirty="0"/>
              <a:t>with the ureter and conducts </a:t>
            </a:r>
            <a:endParaRPr lang="en-US" sz="2400" dirty="0"/>
          </a:p>
          <a:p>
            <a:r>
              <a:rPr lang="en-US" sz="2400" b="1" dirty="0" smtClean="0"/>
              <a:t>		urine </a:t>
            </a:r>
            <a:r>
              <a:rPr lang="en-US" sz="2400" b="1" dirty="0"/>
              <a:t>away.</a:t>
            </a:r>
            <a:r>
              <a:rPr lang="en-US" sz="2400" dirty="0"/>
              <a:t> </a:t>
            </a:r>
          </a:p>
        </p:txBody>
      </p:sp>
      <p:pic>
        <p:nvPicPr>
          <p:cNvPr id="2" name="Picture 1"/>
          <p:cNvPicPr>
            <a:picLocks noChangeAspect="1"/>
          </p:cNvPicPr>
          <p:nvPr/>
        </p:nvPicPr>
        <p:blipFill>
          <a:blip r:embed="rId2"/>
          <a:stretch>
            <a:fillRect/>
          </a:stretch>
        </p:blipFill>
        <p:spPr>
          <a:xfrm>
            <a:off x="5486009" y="0"/>
            <a:ext cx="3473351" cy="3447137"/>
          </a:xfrm>
          <a:prstGeom prst="rect">
            <a:avLst/>
          </a:prstGeom>
        </p:spPr>
      </p:pic>
    </p:spTree>
    <p:extLst>
      <p:ext uri="{BB962C8B-B14F-4D97-AF65-F5344CB8AC3E}">
        <p14:creationId xmlns:p14="http://schemas.microsoft.com/office/powerpoint/2010/main" val="224112076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54" y="106895"/>
            <a:ext cx="8785505" cy="4524315"/>
          </a:xfrm>
          <a:prstGeom prst="rect">
            <a:avLst/>
          </a:prstGeom>
        </p:spPr>
        <p:txBody>
          <a:bodyPr wrap="square">
            <a:spAutoFit/>
          </a:bodyPr>
          <a:lstStyle/>
          <a:p>
            <a:r>
              <a:rPr lang="en-US" sz="2400" b="1" u="sng" dirty="0"/>
              <a:t>O2.  Nephron Structure and </a:t>
            </a:r>
            <a:r>
              <a:rPr lang="en-US" sz="2400" b="1" u="sng" dirty="0" smtClean="0"/>
              <a:t>Function</a:t>
            </a:r>
          </a:p>
          <a:p>
            <a:r>
              <a:rPr lang="en-US" sz="2400" b="1" dirty="0"/>
              <a:t>	</a:t>
            </a:r>
          </a:p>
          <a:p>
            <a:r>
              <a:rPr lang="en-US" sz="2400" b="1" dirty="0"/>
              <a:t>I. </a:t>
            </a:r>
            <a:r>
              <a:rPr lang="en-US" sz="2400" b="1" dirty="0" smtClean="0"/>
              <a:t>	</a:t>
            </a:r>
            <a:r>
              <a:rPr lang="en-US" sz="2400" b="1" u="sng" dirty="0" smtClean="0"/>
              <a:t>Nephron</a:t>
            </a:r>
            <a:endParaRPr lang="en-US" sz="2400" b="1" dirty="0"/>
          </a:p>
          <a:p>
            <a:pPr marL="1371600" lvl="2" indent="-457200">
              <a:buAutoNum type="alphaUcPeriod"/>
            </a:pPr>
            <a:r>
              <a:rPr lang="en-US" sz="2400" b="1" dirty="0" smtClean="0"/>
              <a:t>Functional </a:t>
            </a:r>
            <a:r>
              <a:rPr lang="en-US" sz="2400" b="1" dirty="0"/>
              <a:t>units of the kidney</a:t>
            </a:r>
            <a:r>
              <a:rPr lang="en-US" sz="2400" b="1" dirty="0" smtClean="0"/>
              <a:t>.</a:t>
            </a:r>
          </a:p>
          <a:p>
            <a:endParaRPr lang="en-US" sz="2400" b="1" dirty="0"/>
          </a:p>
          <a:p>
            <a:pPr marL="1371600" lvl="2" indent="-457200">
              <a:buAutoNum type="alphaUcPeriod" startAt="2"/>
            </a:pPr>
            <a:r>
              <a:rPr lang="en-US" sz="2400" b="1" dirty="0" smtClean="0"/>
              <a:t>Filter </a:t>
            </a:r>
            <a:r>
              <a:rPr lang="en-US" sz="2400" b="1" dirty="0"/>
              <a:t>wastes from the blood, and retain water and other </a:t>
            </a:r>
            <a:r>
              <a:rPr lang="en-US" sz="2400" b="1" dirty="0" smtClean="0"/>
              <a:t>	needed </a:t>
            </a:r>
            <a:r>
              <a:rPr lang="en-US" sz="2400" b="1" dirty="0"/>
              <a:t>materials</a:t>
            </a:r>
            <a:r>
              <a:rPr lang="en-US" sz="2400" b="1" dirty="0" smtClean="0"/>
              <a:t>.</a:t>
            </a:r>
          </a:p>
          <a:p>
            <a:endParaRPr lang="en-US" sz="2400" b="1" dirty="0"/>
          </a:p>
          <a:p>
            <a:pPr marL="1371600" lvl="2" indent="-457200">
              <a:buAutoNum type="alphaUcPeriod" startAt="3"/>
            </a:pPr>
            <a:r>
              <a:rPr lang="en-US" sz="2400" b="1" dirty="0" smtClean="0"/>
              <a:t>About </a:t>
            </a:r>
            <a:r>
              <a:rPr lang="en-US" sz="2400" b="1" dirty="0"/>
              <a:t>1 million nephrons per kidney</a:t>
            </a:r>
            <a:r>
              <a:rPr lang="en-US" sz="2400" b="1" dirty="0" smtClean="0"/>
              <a:t>.</a:t>
            </a:r>
          </a:p>
          <a:p>
            <a:endParaRPr lang="en-US" sz="2400" b="1" dirty="0"/>
          </a:p>
          <a:p>
            <a:r>
              <a:rPr lang="en-US" sz="2400" b="1" dirty="0" smtClean="0"/>
              <a:t>	D.</a:t>
            </a:r>
            <a:r>
              <a:rPr lang="en-US" sz="2400" b="1" dirty="0"/>
              <a:t> </a:t>
            </a:r>
            <a:r>
              <a:rPr lang="en-US" sz="2400" b="1" dirty="0" smtClean="0"/>
              <a:t>About </a:t>
            </a:r>
            <a:r>
              <a:rPr lang="en-US" sz="2400" b="1" dirty="0"/>
              <a:t>1 mL of urine forms per minute by all the </a:t>
            </a:r>
            <a:r>
              <a:rPr lang="en-US" sz="2400" b="1" dirty="0" smtClean="0"/>
              <a:t>			nephrons</a:t>
            </a:r>
            <a:r>
              <a:rPr lang="en-US" sz="2400" b="1" dirty="0"/>
              <a:t>.</a:t>
            </a:r>
          </a:p>
        </p:txBody>
      </p:sp>
    </p:spTree>
    <p:extLst>
      <p:ext uri="{BB962C8B-B14F-4D97-AF65-F5344CB8AC3E}">
        <p14:creationId xmlns:p14="http://schemas.microsoft.com/office/powerpoint/2010/main" val="154154987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088" y="179460"/>
            <a:ext cx="8120583" cy="830997"/>
          </a:xfrm>
          <a:prstGeom prst="rect">
            <a:avLst/>
          </a:prstGeom>
        </p:spPr>
        <p:txBody>
          <a:bodyPr wrap="none">
            <a:spAutoFit/>
          </a:bodyPr>
          <a:lstStyle/>
          <a:p>
            <a:r>
              <a:rPr lang="en-US" sz="2400" b="1" dirty="0"/>
              <a:t>II. </a:t>
            </a:r>
            <a:r>
              <a:rPr lang="en-US" sz="2400" b="1" u="sng" dirty="0"/>
              <a:t>Nephron Structure and </a:t>
            </a:r>
            <a:r>
              <a:rPr lang="en-US" sz="2400" b="1" u="sng" dirty="0" smtClean="0"/>
              <a:t>Function      </a:t>
            </a:r>
            <a:r>
              <a:rPr lang="en-US" sz="2400" dirty="0">
                <a:hlinkClick r:id="rId2"/>
              </a:rPr>
              <a:t>KIDNEY ANIMATION</a:t>
            </a:r>
            <a:endParaRPr lang="en-US" sz="2400" dirty="0"/>
          </a:p>
          <a:p>
            <a:endParaRPr lang="en-US" sz="2400" dirty="0"/>
          </a:p>
        </p:txBody>
      </p:sp>
      <p:pic>
        <p:nvPicPr>
          <p:cNvPr id="3" name="Picture 2"/>
          <p:cNvPicPr>
            <a:picLocks noChangeAspect="1"/>
          </p:cNvPicPr>
          <p:nvPr/>
        </p:nvPicPr>
        <p:blipFill>
          <a:blip r:embed="rId3"/>
          <a:stretch>
            <a:fillRect/>
          </a:stretch>
        </p:blipFill>
        <p:spPr>
          <a:xfrm>
            <a:off x="1612900" y="825500"/>
            <a:ext cx="5905500" cy="5194300"/>
          </a:xfrm>
          <a:prstGeom prst="rect">
            <a:avLst/>
          </a:prstGeom>
        </p:spPr>
      </p:pic>
    </p:spTree>
    <p:extLst>
      <p:ext uri="{BB962C8B-B14F-4D97-AF65-F5344CB8AC3E}">
        <p14:creationId xmlns:p14="http://schemas.microsoft.com/office/powerpoint/2010/main" val="249436677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36" y="132296"/>
            <a:ext cx="8840724" cy="5632310"/>
          </a:xfrm>
          <a:prstGeom prst="rect">
            <a:avLst/>
          </a:prstGeom>
        </p:spPr>
        <p:txBody>
          <a:bodyPr wrap="square">
            <a:spAutoFit/>
          </a:bodyPr>
          <a:lstStyle/>
          <a:p>
            <a:r>
              <a:rPr lang="en-US" sz="2400" b="1" dirty="0"/>
              <a:t>A.  </a:t>
            </a:r>
            <a:r>
              <a:rPr lang="en-US" sz="2400" b="1" dirty="0" smtClean="0"/>
              <a:t>	Afferent </a:t>
            </a:r>
            <a:r>
              <a:rPr lang="en-US" sz="2400" b="1" dirty="0"/>
              <a:t>arteriole (I)</a:t>
            </a:r>
            <a:endParaRPr lang="en-US" sz="2400" dirty="0"/>
          </a:p>
          <a:p>
            <a:r>
              <a:rPr lang="en-US" sz="2400" b="1" dirty="0" smtClean="0"/>
              <a:t>	1</a:t>
            </a:r>
            <a:r>
              <a:rPr lang="en-US" sz="2400" b="1" dirty="0"/>
              <a:t>.  </a:t>
            </a:r>
            <a:r>
              <a:rPr lang="en-US" sz="2400" b="1" dirty="0" smtClean="0"/>
              <a:t>	Blood </a:t>
            </a:r>
            <a:r>
              <a:rPr lang="en-US" sz="2400" b="1" dirty="0"/>
              <a:t>vessel entering the glomerulus.</a:t>
            </a:r>
            <a:endParaRPr lang="en-US" sz="2400" dirty="0"/>
          </a:p>
          <a:p>
            <a:r>
              <a:rPr lang="en-US" sz="2400" b="1" dirty="0" smtClean="0"/>
              <a:t>	2</a:t>
            </a:r>
            <a:r>
              <a:rPr lang="en-US" sz="2400" b="1" dirty="0"/>
              <a:t>.  </a:t>
            </a:r>
            <a:r>
              <a:rPr lang="en-US" sz="2400" b="1" dirty="0" smtClean="0"/>
              <a:t>	Contains </a:t>
            </a:r>
            <a:r>
              <a:rPr lang="en-US" sz="2400" b="1" dirty="0"/>
              <a:t>‘normal’ blood.</a:t>
            </a:r>
            <a:endParaRPr lang="en-US" sz="2400" dirty="0"/>
          </a:p>
          <a:p>
            <a:r>
              <a:rPr lang="en-US" sz="2400" b="1" dirty="0" smtClean="0"/>
              <a:t>	3</a:t>
            </a:r>
            <a:r>
              <a:rPr lang="en-US" sz="2400" b="1" dirty="0"/>
              <a:t>.	Blood pressure is higher here than in </a:t>
            </a:r>
            <a:endParaRPr lang="en-US" sz="2400" dirty="0"/>
          </a:p>
          <a:p>
            <a:r>
              <a:rPr lang="en-US" sz="2400" b="1" dirty="0" smtClean="0"/>
              <a:t>		the </a:t>
            </a:r>
            <a:r>
              <a:rPr lang="en-US" sz="2400" b="1" dirty="0"/>
              <a:t>efferent arteriole</a:t>
            </a:r>
            <a:r>
              <a:rPr lang="en-US" sz="2400" b="1" dirty="0" smtClean="0"/>
              <a:t>.</a:t>
            </a:r>
          </a:p>
          <a:p>
            <a:endParaRPr lang="en-US" sz="2400" dirty="0"/>
          </a:p>
          <a:p>
            <a:r>
              <a:rPr lang="en-US" sz="2400" b="1" dirty="0"/>
              <a:t>B.  </a:t>
            </a:r>
            <a:r>
              <a:rPr lang="en-US" sz="2400" b="1" dirty="0" smtClean="0"/>
              <a:t>	Efferent </a:t>
            </a:r>
            <a:r>
              <a:rPr lang="en-US" sz="2400" b="1" dirty="0"/>
              <a:t>arteriole (H)</a:t>
            </a:r>
            <a:endParaRPr lang="en-US" sz="2400" dirty="0"/>
          </a:p>
          <a:p>
            <a:r>
              <a:rPr lang="en-US" sz="2400" b="1" dirty="0" smtClean="0"/>
              <a:t>	1</a:t>
            </a:r>
            <a:r>
              <a:rPr lang="en-US" sz="2400" b="1" dirty="0"/>
              <a:t>.  </a:t>
            </a:r>
            <a:r>
              <a:rPr lang="en-US" sz="2400" b="1" dirty="0" smtClean="0"/>
              <a:t>	Blood </a:t>
            </a:r>
            <a:r>
              <a:rPr lang="en-US" sz="2400" b="1" dirty="0"/>
              <a:t>vessel leaving the glomerulus.</a:t>
            </a:r>
            <a:endParaRPr lang="en-US" sz="2400" dirty="0"/>
          </a:p>
          <a:p>
            <a:r>
              <a:rPr lang="en-US" sz="2400" b="1" dirty="0" smtClean="0"/>
              <a:t>	2</a:t>
            </a:r>
            <a:r>
              <a:rPr lang="en-US" sz="2400" b="1" dirty="0"/>
              <a:t>. </a:t>
            </a:r>
            <a:r>
              <a:rPr lang="en-US" sz="2400" b="1" dirty="0" smtClean="0"/>
              <a:t>	Travels </a:t>
            </a:r>
            <a:r>
              <a:rPr lang="en-US" sz="2400" b="1" dirty="0"/>
              <a:t>to the capillary network </a:t>
            </a:r>
            <a:endParaRPr lang="en-US" sz="2400" dirty="0"/>
          </a:p>
          <a:p>
            <a:r>
              <a:rPr lang="en-US" sz="2400" b="1" dirty="0" smtClean="0"/>
              <a:t>		surrounding </a:t>
            </a:r>
            <a:r>
              <a:rPr lang="en-US" sz="2400" b="1" dirty="0"/>
              <a:t>the nephron.</a:t>
            </a:r>
            <a:endParaRPr lang="en-US" sz="2400" dirty="0"/>
          </a:p>
          <a:p>
            <a:r>
              <a:rPr lang="en-US" sz="2400" b="1" dirty="0" smtClean="0"/>
              <a:t>	3</a:t>
            </a:r>
            <a:r>
              <a:rPr lang="en-US" sz="2400" b="1" dirty="0"/>
              <a:t>.  </a:t>
            </a:r>
            <a:r>
              <a:rPr lang="en-US" sz="2400" b="1" dirty="0" smtClean="0"/>
              <a:t>	Contains </a:t>
            </a:r>
            <a:r>
              <a:rPr lang="en-US" sz="2400" b="1" dirty="0"/>
              <a:t>‘thick’ blood with less </a:t>
            </a:r>
            <a:r>
              <a:rPr lang="en-US" sz="2400" b="1" dirty="0" smtClean="0"/>
              <a:t>plasma</a:t>
            </a:r>
          </a:p>
          <a:p>
            <a:endParaRPr lang="en-US" sz="2400" dirty="0"/>
          </a:p>
          <a:p>
            <a:r>
              <a:rPr lang="en-US" sz="2400" b="1" dirty="0"/>
              <a:t>C.  </a:t>
            </a:r>
            <a:r>
              <a:rPr lang="en-US" sz="2400" b="1" dirty="0" smtClean="0"/>
              <a:t>	Glomerulus </a:t>
            </a:r>
            <a:r>
              <a:rPr lang="en-US" sz="2400" b="1" dirty="0"/>
              <a:t>capillary network (G)</a:t>
            </a:r>
            <a:endParaRPr lang="en-US" sz="2400" dirty="0"/>
          </a:p>
          <a:p>
            <a:r>
              <a:rPr lang="en-US" sz="2400" b="1" dirty="0" smtClean="0"/>
              <a:t>	1</a:t>
            </a:r>
            <a:r>
              <a:rPr lang="en-US" sz="2400" b="1" dirty="0"/>
              <a:t>.  </a:t>
            </a:r>
            <a:r>
              <a:rPr lang="en-US" sz="2400" b="1" dirty="0" smtClean="0"/>
              <a:t>	Where </a:t>
            </a:r>
            <a:r>
              <a:rPr lang="en-US" sz="2400" b="1" dirty="0"/>
              <a:t>a large portion of the blood plasma filters from </a:t>
            </a:r>
            <a:r>
              <a:rPr lang="en-US" sz="2400" b="1" dirty="0" smtClean="0"/>
              <a:t>		the </a:t>
            </a:r>
            <a:r>
              <a:rPr lang="en-US" sz="2400" b="1" dirty="0"/>
              <a:t>blood vessels into the Bowman's capsule.</a:t>
            </a:r>
            <a:endParaRPr lang="en-US" sz="2400" dirty="0"/>
          </a:p>
        </p:txBody>
      </p:sp>
    </p:spTree>
    <p:extLst>
      <p:ext uri="{BB962C8B-B14F-4D97-AF65-F5344CB8AC3E}">
        <p14:creationId xmlns:p14="http://schemas.microsoft.com/office/powerpoint/2010/main" val="25661472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41" y="18314"/>
            <a:ext cx="8785504" cy="6894194"/>
          </a:xfrm>
          <a:prstGeom prst="rect">
            <a:avLst/>
          </a:prstGeom>
        </p:spPr>
        <p:txBody>
          <a:bodyPr wrap="square">
            <a:spAutoFit/>
          </a:bodyPr>
          <a:lstStyle/>
          <a:p>
            <a:r>
              <a:rPr lang="en-US" sz="2200" b="1" dirty="0"/>
              <a:t>D.  Bowman's capsule/glomerular capsule(A) </a:t>
            </a:r>
            <a:endParaRPr lang="en-US" sz="2200" dirty="0"/>
          </a:p>
          <a:p>
            <a:r>
              <a:rPr lang="en-GB" sz="2200" b="1" dirty="0" smtClean="0"/>
              <a:t>	1</a:t>
            </a:r>
            <a:r>
              <a:rPr lang="en-GB" sz="2200" b="1" dirty="0"/>
              <a:t>.	Cup-like end of nephron where plasma is forced out of </a:t>
            </a:r>
            <a:r>
              <a:rPr lang="en-GB" sz="2200" b="1" dirty="0" smtClean="0"/>
              <a:t>		the </a:t>
            </a:r>
            <a:r>
              <a:rPr lang="en-GB" sz="2200" b="1" dirty="0"/>
              <a:t>blood and into the nephron.</a:t>
            </a:r>
            <a:endParaRPr lang="en-US" sz="2200" dirty="0"/>
          </a:p>
          <a:p>
            <a:r>
              <a:rPr lang="en-US" sz="2200" b="1" dirty="0" smtClean="0"/>
              <a:t>	2</a:t>
            </a:r>
            <a:r>
              <a:rPr lang="en-US" sz="2200" b="1" dirty="0"/>
              <a:t>.  </a:t>
            </a:r>
            <a:r>
              <a:rPr lang="en-US" sz="2200" b="1" dirty="0" smtClean="0"/>
              <a:t>	Collecting </a:t>
            </a:r>
            <a:r>
              <a:rPr lang="en-US" sz="2200" b="1" dirty="0"/>
              <a:t>area for blood plasma from </a:t>
            </a:r>
            <a:endParaRPr lang="en-US" sz="2200" dirty="0"/>
          </a:p>
          <a:p>
            <a:r>
              <a:rPr lang="en-US" sz="2200" b="1" dirty="0" smtClean="0"/>
              <a:t>		the </a:t>
            </a:r>
            <a:r>
              <a:rPr lang="en-US" sz="2200" b="1" dirty="0"/>
              <a:t>glomerulus</a:t>
            </a:r>
            <a:r>
              <a:rPr lang="en-US" sz="2200" b="1" dirty="0" smtClean="0"/>
              <a:t>. </a:t>
            </a:r>
            <a:r>
              <a:rPr lang="en-US" sz="2400" dirty="0">
                <a:hlinkClick r:id="rId2"/>
              </a:rPr>
              <a:t>KIDNEY </a:t>
            </a:r>
            <a:r>
              <a:rPr lang="en-US" sz="2400" dirty="0" smtClean="0">
                <a:hlinkClick r:id="rId2"/>
              </a:rPr>
              <a:t>ANIMATION</a:t>
            </a:r>
            <a:endParaRPr lang="en-US" sz="2200" dirty="0"/>
          </a:p>
          <a:p>
            <a:r>
              <a:rPr lang="en-US" sz="2200" b="1" dirty="0" smtClean="0"/>
              <a:t>	3</a:t>
            </a:r>
            <a:r>
              <a:rPr lang="en-US" sz="2200" b="1" dirty="0"/>
              <a:t>.	Blood is PRESSURE FILTERED. </a:t>
            </a:r>
            <a:endParaRPr lang="en-US" sz="2200" dirty="0"/>
          </a:p>
          <a:p>
            <a:r>
              <a:rPr lang="en-US" sz="2200" b="1" dirty="0" smtClean="0"/>
              <a:t>		a</a:t>
            </a:r>
            <a:r>
              <a:rPr lang="en-US" sz="2200" b="1" dirty="0"/>
              <a:t>. 	Large objects stay inside the glomerulus.</a:t>
            </a:r>
            <a:endParaRPr lang="en-US" sz="2200" dirty="0"/>
          </a:p>
          <a:p>
            <a:r>
              <a:rPr lang="en-US" sz="2200" b="1" dirty="0"/>
              <a:t>	</a:t>
            </a:r>
            <a:r>
              <a:rPr lang="en-US" sz="2200" b="1" dirty="0" smtClean="0"/>
              <a:t>		</a:t>
            </a:r>
            <a:r>
              <a:rPr lang="en-US" sz="2200" b="1" dirty="0" err="1" smtClean="0"/>
              <a:t>i</a:t>
            </a:r>
            <a:r>
              <a:rPr lang="en-US" sz="2200" b="1" dirty="0"/>
              <a:t>.	Blood cells</a:t>
            </a:r>
            <a:endParaRPr lang="en-US" sz="2200" dirty="0"/>
          </a:p>
          <a:p>
            <a:r>
              <a:rPr lang="en-US" sz="2200" b="1" dirty="0" smtClean="0"/>
              <a:t>			ii</a:t>
            </a:r>
            <a:r>
              <a:rPr lang="en-US" sz="2200" b="1" dirty="0"/>
              <a:t>.	Platelets</a:t>
            </a:r>
            <a:endParaRPr lang="en-US" sz="2200" dirty="0"/>
          </a:p>
          <a:p>
            <a:r>
              <a:rPr lang="en-US" sz="2200" b="1" dirty="0" smtClean="0"/>
              <a:t>			iii</a:t>
            </a:r>
            <a:r>
              <a:rPr lang="en-US" sz="2200" b="1" dirty="0"/>
              <a:t>.	Proteins (globulins, enzymes</a:t>
            </a:r>
            <a:r>
              <a:rPr lang="en-US" sz="2200" b="1" dirty="0" smtClean="0"/>
              <a:t>, 					hormones</a:t>
            </a:r>
            <a:r>
              <a:rPr lang="en-US" sz="2200" b="1" dirty="0"/>
              <a:t>)</a:t>
            </a:r>
            <a:endParaRPr lang="en-US" sz="2200" dirty="0"/>
          </a:p>
          <a:p>
            <a:r>
              <a:rPr lang="en-US" sz="2200" b="1" dirty="0" smtClean="0"/>
              <a:t>		b</a:t>
            </a:r>
            <a:r>
              <a:rPr lang="en-US" sz="2200" b="1" dirty="0"/>
              <a:t>.  </a:t>
            </a:r>
            <a:r>
              <a:rPr lang="en-US" sz="2200" b="1" dirty="0" smtClean="0"/>
              <a:t>	Small </a:t>
            </a:r>
            <a:r>
              <a:rPr lang="en-US" sz="2200" b="1" dirty="0"/>
              <a:t>objects are squeezed out of </a:t>
            </a:r>
            <a:endParaRPr lang="en-US" sz="2200" dirty="0"/>
          </a:p>
          <a:p>
            <a:r>
              <a:rPr lang="en-US" sz="2200" b="1" dirty="0" smtClean="0"/>
              <a:t>			the </a:t>
            </a:r>
            <a:r>
              <a:rPr lang="en-US" sz="2200" b="1" dirty="0"/>
              <a:t>glomerulus into the Bowman's capsule.</a:t>
            </a:r>
            <a:endParaRPr lang="en-US" sz="2200" dirty="0"/>
          </a:p>
          <a:p>
            <a:r>
              <a:rPr lang="en-US" sz="2200" b="1" dirty="0" smtClean="0"/>
              <a:t>			</a:t>
            </a:r>
            <a:r>
              <a:rPr lang="en-US" sz="2200" b="1" dirty="0" err="1" smtClean="0"/>
              <a:t>i</a:t>
            </a:r>
            <a:r>
              <a:rPr lang="en-US" sz="2200" b="1" dirty="0"/>
              <a:t>.	Urea</a:t>
            </a:r>
            <a:endParaRPr lang="en-US" sz="2200" dirty="0"/>
          </a:p>
          <a:p>
            <a:r>
              <a:rPr lang="en-US" sz="2200" b="1" dirty="0" smtClean="0"/>
              <a:t>			ii</a:t>
            </a:r>
            <a:r>
              <a:rPr lang="en-US" sz="2200" b="1" dirty="0"/>
              <a:t>.	Nutrients</a:t>
            </a:r>
            <a:endParaRPr lang="en-US" sz="2200" dirty="0"/>
          </a:p>
          <a:p>
            <a:r>
              <a:rPr lang="en-US" sz="2200" b="1" dirty="0" smtClean="0"/>
              <a:t>			iii</a:t>
            </a:r>
            <a:r>
              <a:rPr lang="en-US" sz="2200" b="1" dirty="0"/>
              <a:t>.	Salts</a:t>
            </a:r>
            <a:endParaRPr lang="en-US" sz="2200" dirty="0"/>
          </a:p>
          <a:p>
            <a:r>
              <a:rPr lang="en-US" sz="2200" b="1" dirty="0" smtClean="0"/>
              <a:t>			iv</a:t>
            </a:r>
            <a:r>
              <a:rPr lang="en-US" sz="2200" b="1" dirty="0"/>
              <a:t>.	Water </a:t>
            </a:r>
            <a:endParaRPr lang="en-US" sz="2200" dirty="0"/>
          </a:p>
          <a:p>
            <a:r>
              <a:rPr lang="en-US" sz="2200" b="1" dirty="0" smtClean="0"/>
              <a:t>		c</a:t>
            </a:r>
            <a:r>
              <a:rPr lang="en-US" sz="2200" b="1" dirty="0"/>
              <a:t>.  </a:t>
            </a:r>
            <a:r>
              <a:rPr lang="en-US" sz="2200" b="1" dirty="0" smtClean="0"/>
              <a:t>	What </a:t>
            </a:r>
            <a:r>
              <a:rPr lang="en-US" sz="2200" b="1" dirty="0"/>
              <a:t>ends up in the capsule is </a:t>
            </a:r>
            <a:endParaRPr lang="en-US" sz="2200" dirty="0"/>
          </a:p>
          <a:p>
            <a:r>
              <a:rPr lang="en-US" sz="2200" b="1" dirty="0" smtClean="0"/>
              <a:t>			equivalent to blood plasma now called 					</a:t>
            </a:r>
            <a:r>
              <a:rPr lang="en-US" sz="2200" b="1" cap="all" dirty="0" smtClean="0"/>
              <a:t>glomerular filtrate </a:t>
            </a:r>
            <a:endParaRPr lang="en-US" sz="2200" dirty="0"/>
          </a:p>
        </p:txBody>
      </p:sp>
    </p:spTree>
    <p:extLst>
      <p:ext uri="{BB962C8B-B14F-4D97-AF65-F5344CB8AC3E}">
        <p14:creationId xmlns:p14="http://schemas.microsoft.com/office/powerpoint/2010/main" val="13471863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41" y="0"/>
            <a:ext cx="8882138" cy="6894194"/>
          </a:xfrm>
          <a:prstGeom prst="rect">
            <a:avLst/>
          </a:prstGeom>
        </p:spPr>
        <p:txBody>
          <a:bodyPr wrap="square">
            <a:spAutoFit/>
          </a:bodyPr>
          <a:lstStyle/>
          <a:p>
            <a:r>
              <a:rPr lang="en-US" sz="2200" b="1" dirty="0"/>
              <a:t>E.  Capillary network (D) </a:t>
            </a:r>
            <a:endParaRPr lang="en-US" sz="2200" dirty="0"/>
          </a:p>
          <a:p>
            <a:r>
              <a:rPr lang="en-US" sz="2200" b="1" dirty="0" smtClean="0"/>
              <a:t>	1</a:t>
            </a:r>
            <a:r>
              <a:rPr lang="en-US" sz="2200" b="1" dirty="0"/>
              <a:t>.  </a:t>
            </a:r>
            <a:r>
              <a:rPr lang="en-US" sz="2200" b="1" dirty="0" smtClean="0"/>
              <a:t>	Nest </a:t>
            </a:r>
            <a:r>
              <a:rPr lang="en-US" sz="2200" b="1" dirty="0"/>
              <a:t>of capillaries surrounding the  </a:t>
            </a:r>
            <a:endParaRPr lang="en-US" sz="2200" dirty="0"/>
          </a:p>
          <a:p>
            <a:r>
              <a:rPr lang="en-US" sz="2200" b="1" dirty="0" smtClean="0"/>
              <a:t>		nephron</a:t>
            </a:r>
            <a:r>
              <a:rPr lang="en-US" sz="2200" b="1" dirty="0"/>
              <a:t>.</a:t>
            </a:r>
            <a:endParaRPr lang="en-US" sz="2200" dirty="0"/>
          </a:p>
          <a:p>
            <a:r>
              <a:rPr lang="en-US" sz="2200" b="1" dirty="0" smtClean="0"/>
              <a:t>	2</a:t>
            </a:r>
            <a:r>
              <a:rPr lang="en-US" sz="2200" b="1" dirty="0"/>
              <a:t>.  </a:t>
            </a:r>
            <a:r>
              <a:rPr lang="en-US" sz="2200" b="1" dirty="0" smtClean="0"/>
              <a:t>	Reabsorb </a:t>
            </a:r>
            <a:r>
              <a:rPr lang="en-US" sz="2200" b="1" dirty="0"/>
              <a:t>most of nutrients, H</a:t>
            </a:r>
            <a:r>
              <a:rPr lang="en-US" sz="2200" b="1" baseline="-25000" dirty="0"/>
              <a:t>2</a:t>
            </a:r>
            <a:r>
              <a:rPr lang="en-US" sz="2200" b="1" dirty="0"/>
              <a:t>O etc</a:t>
            </a:r>
            <a:r>
              <a:rPr lang="en-US" sz="2200" b="1" dirty="0" smtClean="0"/>
              <a:t>.</a:t>
            </a:r>
          </a:p>
          <a:p>
            <a:endParaRPr lang="en-US" sz="2200" dirty="0"/>
          </a:p>
          <a:p>
            <a:r>
              <a:rPr lang="en-US" sz="2200" b="1" dirty="0"/>
              <a:t>F.  Proximal convoluted tubule (F</a:t>
            </a:r>
            <a:r>
              <a:rPr lang="en-US" sz="2200" b="1" dirty="0" smtClean="0"/>
              <a:t>) </a:t>
            </a:r>
            <a:r>
              <a:rPr lang="en-US" sz="2400" dirty="0">
                <a:hlinkClick r:id="rId2"/>
              </a:rPr>
              <a:t>KIDNEY </a:t>
            </a:r>
            <a:r>
              <a:rPr lang="en-US" sz="2400" dirty="0" smtClean="0">
                <a:hlinkClick r:id="rId2"/>
              </a:rPr>
              <a:t>ANIMATION</a:t>
            </a:r>
            <a:endParaRPr lang="en-US" sz="2200" dirty="0"/>
          </a:p>
          <a:p>
            <a:r>
              <a:rPr lang="en-US" sz="2200" b="1" dirty="0" smtClean="0"/>
              <a:t>	1</a:t>
            </a:r>
            <a:r>
              <a:rPr lang="en-US" sz="2200" b="1" dirty="0"/>
              <a:t>.  </a:t>
            </a:r>
            <a:r>
              <a:rPr lang="en-US" sz="2200" b="1" dirty="0" smtClean="0"/>
              <a:t>	Active </a:t>
            </a:r>
            <a:r>
              <a:rPr lang="en-US" sz="2200" b="1" dirty="0"/>
              <a:t>and passive SELECTIVE </a:t>
            </a:r>
            <a:r>
              <a:rPr lang="en-US" sz="2200" b="1" cap="all" dirty="0"/>
              <a:t>reabsorption</a:t>
            </a:r>
            <a:r>
              <a:rPr lang="en-US" sz="2200" b="1" dirty="0"/>
              <a:t> </a:t>
            </a:r>
            <a:r>
              <a:rPr lang="en-US" sz="2200" b="1" dirty="0" smtClean="0"/>
              <a:t>			occurs </a:t>
            </a:r>
            <a:r>
              <a:rPr lang="en-US" sz="2200" b="1" dirty="0"/>
              <a:t>here.</a:t>
            </a:r>
            <a:endParaRPr lang="en-US" sz="2200" dirty="0"/>
          </a:p>
          <a:p>
            <a:r>
              <a:rPr lang="en-US" sz="2200" b="1" dirty="0" smtClean="0"/>
              <a:t>	2</a:t>
            </a:r>
            <a:r>
              <a:rPr lang="en-US" sz="2200" b="1" dirty="0"/>
              <a:t>.  </a:t>
            </a:r>
            <a:r>
              <a:rPr lang="en-US" sz="2200" b="1" dirty="0" smtClean="0"/>
              <a:t>	Interior </a:t>
            </a:r>
            <a:r>
              <a:rPr lang="en-US" sz="2200" b="1" dirty="0"/>
              <a:t>cells have microvilli and many mitochondria.</a:t>
            </a:r>
            <a:endParaRPr lang="en-US" sz="2200" dirty="0"/>
          </a:p>
          <a:p>
            <a:r>
              <a:rPr lang="en-US" sz="2200" b="1" dirty="0" smtClean="0"/>
              <a:t>	3</a:t>
            </a:r>
            <a:r>
              <a:rPr lang="en-US" sz="2200" b="1" dirty="0"/>
              <a:t>.  </a:t>
            </a:r>
            <a:r>
              <a:rPr lang="en-US" sz="2200" b="1" dirty="0" smtClean="0"/>
              <a:t>	Sugars</a:t>
            </a:r>
            <a:r>
              <a:rPr lang="en-US" sz="2200" b="1" dirty="0"/>
              <a:t>, amino acid, positive ions are ACTIVELY </a:t>
            </a:r>
            <a:r>
              <a:rPr lang="en-US" sz="2200" b="1" dirty="0" smtClean="0"/>
              <a:t>			transported </a:t>
            </a:r>
            <a:r>
              <a:rPr lang="en-US" sz="2200" b="1" dirty="0"/>
              <a:t>out of filtrate in the nephron and returned </a:t>
            </a:r>
            <a:r>
              <a:rPr lang="en-US" sz="2200" b="1" dirty="0" smtClean="0"/>
              <a:t>			to </a:t>
            </a:r>
            <a:r>
              <a:rPr lang="en-US" sz="2200" b="1" dirty="0"/>
              <a:t>the blood via capillary network.</a:t>
            </a:r>
            <a:endParaRPr lang="en-US" sz="2200" dirty="0"/>
          </a:p>
          <a:p>
            <a:r>
              <a:rPr lang="en-US" sz="2200" b="1" dirty="0" smtClean="0"/>
              <a:t>	4</a:t>
            </a:r>
            <a:r>
              <a:rPr lang="en-US" sz="2200" b="1" dirty="0"/>
              <a:t>.  </a:t>
            </a:r>
            <a:r>
              <a:rPr lang="en-US" sz="2200" b="1" dirty="0" smtClean="0"/>
              <a:t>	Active </a:t>
            </a:r>
            <a:r>
              <a:rPr lang="en-US" sz="2200" b="1" dirty="0"/>
              <a:t>transport uses ATP and O</a:t>
            </a:r>
            <a:r>
              <a:rPr lang="en-US" sz="2200" b="1" baseline="-25000" dirty="0"/>
              <a:t>2.</a:t>
            </a:r>
            <a:endParaRPr lang="en-US" sz="2200" dirty="0"/>
          </a:p>
          <a:p>
            <a:r>
              <a:rPr lang="en-US" sz="2200" b="1" dirty="0" smtClean="0"/>
              <a:t>	5</a:t>
            </a:r>
            <a:r>
              <a:rPr lang="en-US" sz="2200" b="1" dirty="0"/>
              <a:t>.  </a:t>
            </a:r>
            <a:r>
              <a:rPr lang="en-US" sz="2200" b="1" dirty="0" smtClean="0"/>
              <a:t>	Specific </a:t>
            </a:r>
            <a:r>
              <a:rPr lang="en-US" sz="2200" b="1" dirty="0"/>
              <a:t>carrier proteins in epithelial cells bind and </a:t>
            </a:r>
            <a:r>
              <a:rPr lang="en-US" sz="2200" b="1" dirty="0" smtClean="0"/>
              <a:t>			transport </a:t>
            </a:r>
            <a:r>
              <a:rPr lang="en-US" sz="2200" b="1" dirty="0"/>
              <a:t>specific molecules. </a:t>
            </a:r>
            <a:endParaRPr lang="en-US" sz="2200" dirty="0"/>
          </a:p>
          <a:p>
            <a:r>
              <a:rPr lang="en-US" sz="2200" b="1" dirty="0" smtClean="0"/>
              <a:t>	6</a:t>
            </a:r>
            <a:r>
              <a:rPr lang="en-US" sz="2200" b="1" dirty="0"/>
              <a:t>.  </a:t>
            </a:r>
            <a:r>
              <a:rPr lang="en-US" sz="2200" b="1" dirty="0" smtClean="0"/>
              <a:t>	Negative </a:t>
            </a:r>
            <a:r>
              <a:rPr lang="en-US" sz="2200" b="1" dirty="0"/>
              <a:t>ions (e.g. </a:t>
            </a:r>
            <a:r>
              <a:rPr lang="en-US" sz="2200" b="1" dirty="0" err="1"/>
              <a:t>Cl</a:t>
            </a:r>
            <a:r>
              <a:rPr lang="en-US" sz="2200" b="1" baseline="30000" dirty="0"/>
              <a:t>-</a:t>
            </a:r>
            <a:r>
              <a:rPr lang="en-US" sz="2200" b="1" dirty="0"/>
              <a:t>) passively flow into the </a:t>
            </a:r>
            <a:r>
              <a:rPr lang="en-US" sz="2200" b="1" dirty="0" smtClean="0"/>
              <a:t>				bloodstream </a:t>
            </a:r>
            <a:r>
              <a:rPr lang="en-US" sz="2200" b="1" dirty="0"/>
              <a:t>due to attraction to the positive ions.</a:t>
            </a:r>
            <a:endParaRPr lang="en-US" sz="2200" dirty="0"/>
          </a:p>
          <a:p>
            <a:r>
              <a:rPr lang="en-US" sz="2200" b="1" dirty="0" smtClean="0"/>
              <a:t>	7</a:t>
            </a:r>
            <a:r>
              <a:rPr lang="en-US" sz="2200" b="1" dirty="0"/>
              <a:t>.  </a:t>
            </a:r>
            <a:r>
              <a:rPr lang="en-US" sz="2200" b="1" dirty="0" smtClean="0"/>
              <a:t>	The </a:t>
            </a:r>
            <a:r>
              <a:rPr lang="en-US" sz="2200" b="1" dirty="0"/>
              <a:t>filtrate is now less concentrated than the blood </a:t>
            </a:r>
            <a:r>
              <a:rPr lang="en-US" sz="2200" b="1" dirty="0" smtClean="0"/>
              <a:t>			(</a:t>
            </a:r>
            <a:r>
              <a:rPr lang="en-US" sz="2200" b="1" dirty="0"/>
              <a:t>hypotonic!), so water moves from the filtrate to the </a:t>
            </a:r>
            <a:r>
              <a:rPr lang="en-US" sz="2200" b="1" dirty="0" smtClean="0"/>
              <a:t>		blood </a:t>
            </a:r>
            <a:r>
              <a:rPr lang="en-US" sz="2200" b="1" dirty="0"/>
              <a:t>by osmosis.</a:t>
            </a:r>
            <a:endParaRPr lang="en-US" sz="2200" dirty="0"/>
          </a:p>
        </p:txBody>
      </p:sp>
    </p:spTree>
    <p:extLst>
      <p:ext uri="{BB962C8B-B14F-4D97-AF65-F5344CB8AC3E}">
        <p14:creationId xmlns:p14="http://schemas.microsoft.com/office/powerpoint/2010/main" val="36586118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29" y="141680"/>
            <a:ext cx="8744091" cy="6524862"/>
          </a:xfrm>
          <a:prstGeom prst="rect">
            <a:avLst/>
          </a:prstGeom>
        </p:spPr>
        <p:txBody>
          <a:bodyPr wrap="square">
            <a:spAutoFit/>
          </a:bodyPr>
          <a:lstStyle/>
          <a:p>
            <a:r>
              <a:rPr lang="en-US" sz="2200" b="1" dirty="0"/>
              <a:t>G.  Loop of </a:t>
            </a:r>
            <a:r>
              <a:rPr lang="en-US" sz="2200" b="1" dirty="0" err="1"/>
              <a:t>Henle</a:t>
            </a:r>
            <a:r>
              <a:rPr lang="en-US" sz="2200" b="1" dirty="0"/>
              <a:t>/Loop of the nephron (E)  </a:t>
            </a:r>
            <a:endParaRPr lang="en-US" sz="2200" dirty="0"/>
          </a:p>
          <a:p>
            <a:r>
              <a:rPr lang="en-US" sz="2200" b="1" dirty="0" smtClean="0"/>
              <a:t>	1</a:t>
            </a:r>
            <a:r>
              <a:rPr lang="en-US" sz="2200" b="1" dirty="0"/>
              <a:t>.  </a:t>
            </a:r>
            <a:r>
              <a:rPr lang="en-US" sz="2200" b="1" dirty="0" smtClean="0"/>
              <a:t>	Dips </a:t>
            </a:r>
            <a:r>
              <a:rPr lang="en-US" sz="2200" b="1" dirty="0"/>
              <a:t>down into medulla, then back up </a:t>
            </a:r>
            <a:endParaRPr lang="en-US" sz="2200" dirty="0"/>
          </a:p>
          <a:p>
            <a:r>
              <a:rPr lang="en-US" sz="2200" b="1" dirty="0" smtClean="0"/>
              <a:t>		into </a:t>
            </a:r>
            <a:r>
              <a:rPr lang="en-US" sz="2200" b="1" dirty="0"/>
              <a:t>cortex.</a:t>
            </a:r>
            <a:endParaRPr lang="en-US" sz="2200" dirty="0"/>
          </a:p>
          <a:p>
            <a:r>
              <a:rPr lang="en-US" sz="2200" b="1" dirty="0" smtClean="0"/>
              <a:t>	2</a:t>
            </a:r>
            <a:r>
              <a:rPr lang="en-US" sz="2200" b="1" dirty="0"/>
              <a:t>.  </a:t>
            </a:r>
            <a:r>
              <a:rPr lang="en-US" sz="2200" b="1" dirty="0" smtClean="0"/>
              <a:t>	Two </a:t>
            </a:r>
            <a:r>
              <a:rPr lang="en-US" sz="2200" b="1" dirty="0"/>
              <a:t>sections</a:t>
            </a:r>
            <a:endParaRPr lang="en-US" sz="2200" dirty="0"/>
          </a:p>
          <a:p>
            <a:r>
              <a:rPr lang="en-US" sz="2200" b="1" dirty="0" smtClean="0"/>
              <a:t>		a</a:t>
            </a:r>
            <a:r>
              <a:rPr lang="en-US" sz="2200" b="1" dirty="0"/>
              <a:t>.	Descending limb</a:t>
            </a:r>
            <a:endParaRPr lang="en-US" sz="2200" dirty="0"/>
          </a:p>
          <a:p>
            <a:r>
              <a:rPr lang="en-US" sz="2200" b="1" dirty="0" smtClean="0"/>
              <a:t>		b</a:t>
            </a:r>
            <a:r>
              <a:rPr lang="en-US" sz="2200" b="1" dirty="0"/>
              <a:t>.	Ascending limb</a:t>
            </a:r>
            <a:endParaRPr lang="en-US" sz="2200" dirty="0"/>
          </a:p>
          <a:p>
            <a:r>
              <a:rPr lang="en-US" sz="2200" b="1" dirty="0"/>
              <a:t>	3.	Absorbs over 99% of the water in the original filtrate.</a:t>
            </a:r>
            <a:endParaRPr lang="en-US" sz="2200" dirty="0"/>
          </a:p>
          <a:p>
            <a:r>
              <a:rPr lang="en-US" sz="2200" b="1" dirty="0" smtClean="0"/>
              <a:t>	4</a:t>
            </a:r>
            <a:r>
              <a:rPr lang="en-US" sz="2200" b="1" dirty="0"/>
              <a:t>.	A hypertonic environment is </a:t>
            </a:r>
            <a:endParaRPr lang="en-US" sz="2200" dirty="0"/>
          </a:p>
          <a:p>
            <a:r>
              <a:rPr lang="en-US" sz="2200" b="1" dirty="0" smtClean="0"/>
              <a:t>		maintained </a:t>
            </a:r>
            <a:r>
              <a:rPr lang="en-US" sz="2200" b="1" dirty="0"/>
              <a:t>in the medulla tissue to aid loop functioning.</a:t>
            </a:r>
            <a:endParaRPr lang="en-US" sz="2200" dirty="0"/>
          </a:p>
          <a:p>
            <a:r>
              <a:rPr lang="en-US" sz="2200" b="1" dirty="0" smtClean="0"/>
              <a:t>	5</a:t>
            </a:r>
            <a:r>
              <a:rPr lang="en-US" sz="2200" b="1" dirty="0"/>
              <a:t>.  </a:t>
            </a:r>
            <a:r>
              <a:rPr lang="en-US" sz="2200" b="1" dirty="0" smtClean="0"/>
              <a:t>	Function </a:t>
            </a:r>
            <a:r>
              <a:rPr lang="en-US" sz="2200" b="1" dirty="0"/>
              <a:t>of descending limb:</a:t>
            </a:r>
            <a:endParaRPr lang="en-US" sz="2200" dirty="0"/>
          </a:p>
          <a:p>
            <a:r>
              <a:rPr lang="en-US" sz="2200" b="1" dirty="0" smtClean="0"/>
              <a:t>		a</a:t>
            </a:r>
            <a:r>
              <a:rPr lang="en-US" sz="2200" b="1" dirty="0"/>
              <a:t>.  H</a:t>
            </a:r>
            <a:r>
              <a:rPr lang="en-US" sz="2200" b="1" baseline="-25000" dirty="0"/>
              <a:t>2</a:t>
            </a:r>
            <a:r>
              <a:rPr lang="en-US" sz="2200" b="1" dirty="0"/>
              <a:t>O diffused out of descending </a:t>
            </a:r>
            <a:endParaRPr lang="en-US" sz="2200" dirty="0"/>
          </a:p>
          <a:p>
            <a:r>
              <a:rPr lang="en-US" sz="2200" b="1" dirty="0" smtClean="0"/>
              <a:t>		limb </a:t>
            </a:r>
            <a:r>
              <a:rPr lang="en-US" sz="2200" b="1" dirty="0"/>
              <a:t>because the medulla is more hypertonic compared to </a:t>
            </a:r>
            <a:r>
              <a:rPr lang="en-US" sz="2200" b="1" dirty="0" smtClean="0"/>
              <a:t>		the </a:t>
            </a:r>
            <a:r>
              <a:rPr lang="en-US" sz="2200" b="1" dirty="0"/>
              <a:t>loop.</a:t>
            </a:r>
            <a:endParaRPr lang="en-US" sz="2200" dirty="0"/>
          </a:p>
          <a:p>
            <a:r>
              <a:rPr lang="en-US" sz="2200" b="1" dirty="0"/>
              <a:t>		</a:t>
            </a:r>
            <a:r>
              <a:rPr lang="en-US" sz="2200" b="1" dirty="0" smtClean="0"/>
              <a:t>b</a:t>
            </a:r>
            <a:r>
              <a:rPr lang="en-US" sz="2200" b="1" dirty="0"/>
              <a:t>.  The deeper the filtrate travels into </a:t>
            </a:r>
            <a:endParaRPr lang="en-US" sz="2200" dirty="0"/>
          </a:p>
          <a:p>
            <a:r>
              <a:rPr lang="en-US" sz="2200" b="1" dirty="0" smtClean="0"/>
              <a:t>		the </a:t>
            </a:r>
            <a:r>
              <a:rPr lang="en-US" sz="2200" b="1" dirty="0"/>
              <a:t>medulla, the greater the osmotic gradient so this keeps </a:t>
            </a:r>
            <a:r>
              <a:rPr lang="en-US" sz="2200" b="1" dirty="0" smtClean="0"/>
              <a:t>		the </a:t>
            </a:r>
            <a:r>
              <a:rPr lang="en-US" sz="2200" b="1" dirty="0"/>
              <a:t>water flowing out of the </a:t>
            </a:r>
            <a:endParaRPr lang="en-US" sz="2200" dirty="0"/>
          </a:p>
          <a:p>
            <a:r>
              <a:rPr lang="en-US" sz="2200" b="1" dirty="0" smtClean="0"/>
              <a:t>		descending </a:t>
            </a:r>
            <a:r>
              <a:rPr lang="en-US" sz="2200" b="1" dirty="0"/>
              <a:t>limb.</a:t>
            </a:r>
            <a:endParaRPr lang="en-US" sz="2200" dirty="0"/>
          </a:p>
          <a:p>
            <a:r>
              <a:rPr lang="en-US" sz="2200" b="1" dirty="0"/>
              <a:t>		</a:t>
            </a:r>
            <a:r>
              <a:rPr lang="en-US" sz="2200" b="1" dirty="0" smtClean="0"/>
              <a:t>c</a:t>
            </a:r>
            <a:r>
              <a:rPr lang="en-US" sz="2200" b="1" dirty="0"/>
              <a:t>.  This water is picked up by the </a:t>
            </a:r>
            <a:endParaRPr lang="en-US" sz="2200" dirty="0"/>
          </a:p>
          <a:p>
            <a:r>
              <a:rPr lang="en-US" sz="2200" b="1" dirty="0" smtClean="0"/>
              <a:t>		</a:t>
            </a:r>
            <a:r>
              <a:rPr lang="en-US" sz="2200" b="1" dirty="0" err="1" smtClean="0"/>
              <a:t>peritubular</a:t>
            </a:r>
            <a:r>
              <a:rPr lang="en-US" sz="2200" b="1" dirty="0" smtClean="0"/>
              <a:t> </a:t>
            </a:r>
            <a:r>
              <a:rPr lang="en-US" sz="2200" b="1" dirty="0"/>
              <a:t>capillaries and returned to the bloodstream.</a:t>
            </a:r>
            <a:endParaRPr lang="en-US" sz="2200" dirty="0"/>
          </a:p>
        </p:txBody>
      </p:sp>
    </p:spTree>
    <p:extLst>
      <p:ext uri="{BB962C8B-B14F-4D97-AF65-F5344CB8AC3E}">
        <p14:creationId xmlns:p14="http://schemas.microsoft.com/office/powerpoint/2010/main" val="24140438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35" y="120259"/>
            <a:ext cx="8895943" cy="4524315"/>
          </a:xfrm>
          <a:prstGeom prst="rect">
            <a:avLst/>
          </a:prstGeom>
        </p:spPr>
        <p:txBody>
          <a:bodyPr wrap="square">
            <a:spAutoFit/>
          </a:bodyPr>
          <a:lstStyle/>
          <a:p>
            <a:r>
              <a:rPr lang="en-US" sz="2400" b="1" dirty="0"/>
              <a:t>6.  Function of the ascending limb:</a:t>
            </a:r>
            <a:endParaRPr lang="en-US" sz="2400" dirty="0"/>
          </a:p>
          <a:p>
            <a:r>
              <a:rPr lang="en-US" sz="2400" b="1" dirty="0"/>
              <a:t>	a. </a:t>
            </a:r>
            <a:r>
              <a:rPr lang="en-US" sz="2400" b="1" dirty="0" smtClean="0"/>
              <a:t>	 </a:t>
            </a:r>
            <a:r>
              <a:rPr lang="en-US" sz="2400" b="1" dirty="0"/>
              <a:t>IMPERMEABLE to water.</a:t>
            </a:r>
            <a:endParaRPr lang="en-US" sz="2400" dirty="0"/>
          </a:p>
          <a:p>
            <a:r>
              <a:rPr lang="en-US" sz="2400" b="1" dirty="0"/>
              <a:t>	b.  </a:t>
            </a:r>
            <a:r>
              <a:rPr lang="en-US" sz="2400" b="1" dirty="0" smtClean="0"/>
              <a:t>	Na</a:t>
            </a:r>
            <a:r>
              <a:rPr lang="en-US" sz="2400" b="1" baseline="30000" dirty="0"/>
              <a:t>+</a:t>
            </a:r>
            <a:r>
              <a:rPr lang="en-US" sz="2400" b="1" dirty="0"/>
              <a:t> and </a:t>
            </a:r>
            <a:r>
              <a:rPr lang="en-US" sz="2400" b="1" dirty="0" err="1"/>
              <a:t>Cl</a:t>
            </a:r>
            <a:r>
              <a:rPr lang="en-US" sz="2400" b="1" baseline="30000" dirty="0"/>
              <a:t>-</a:t>
            </a:r>
            <a:r>
              <a:rPr lang="en-US" sz="2400" b="1" dirty="0"/>
              <a:t> diffuse passively out </a:t>
            </a:r>
            <a:endParaRPr lang="en-US" sz="2400" dirty="0"/>
          </a:p>
          <a:p>
            <a:r>
              <a:rPr lang="en-US" sz="2400" b="1" dirty="0" smtClean="0"/>
              <a:t>		of </a:t>
            </a:r>
            <a:r>
              <a:rPr lang="en-US" sz="2400" b="1" dirty="0"/>
              <a:t>the lower portion.</a:t>
            </a:r>
            <a:endParaRPr lang="en-US" sz="2400" dirty="0"/>
          </a:p>
          <a:p>
            <a:r>
              <a:rPr lang="en-US" sz="2400" b="1" dirty="0" smtClean="0"/>
              <a:t>	c</a:t>
            </a:r>
            <a:r>
              <a:rPr lang="en-US" sz="2400" b="1" dirty="0"/>
              <a:t>.  </a:t>
            </a:r>
            <a:r>
              <a:rPr lang="en-US" sz="2400" b="1" dirty="0" smtClean="0"/>
              <a:t>	They </a:t>
            </a:r>
            <a:r>
              <a:rPr lang="en-US" sz="2400" b="1" dirty="0"/>
              <a:t>are actively PUMPED out at </a:t>
            </a:r>
            <a:endParaRPr lang="en-US" sz="2400" dirty="0"/>
          </a:p>
          <a:p>
            <a:r>
              <a:rPr lang="en-US" sz="2400" b="1" dirty="0" smtClean="0"/>
              <a:t>		the </a:t>
            </a:r>
            <a:r>
              <a:rPr lang="en-US" sz="2400" b="1" dirty="0"/>
              <a:t>top.</a:t>
            </a:r>
            <a:endParaRPr lang="en-US" sz="2400" dirty="0"/>
          </a:p>
          <a:p>
            <a:r>
              <a:rPr lang="en-US" sz="2400" b="1" dirty="0" smtClean="0"/>
              <a:t>	d</a:t>
            </a:r>
            <a:r>
              <a:rPr lang="en-US" sz="2400" b="1" dirty="0"/>
              <a:t>.  </a:t>
            </a:r>
            <a:r>
              <a:rPr lang="en-US" sz="2400" b="1" dirty="0" smtClean="0"/>
              <a:t>	This </a:t>
            </a:r>
            <a:r>
              <a:rPr lang="en-US" sz="2400" b="1" dirty="0"/>
              <a:t>action makes the medulla </a:t>
            </a:r>
            <a:endParaRPr lang="en-US" sz="2400" dirty="0"/>
          </a:p>
          <a:p>
            <a:r>
              <a:rPr lang="en-US" sz="2400" b="1" dirty="0" smtClean="0"/>
              <a:t>		“</a:t>
            </a:r>
            <a:r>
              <a:rPr lang="en-US" sz="2400" b="1" dirty="0"/>
              <a:t>salty” (hypertonic) </a:t>
            </a:r>
            <a:endParaRPr lang="en-US" sz="2400" dirty="0"/>
          </a:p>
          <a:p>
            <a:pPr marL="457200" indent="-457200">
              <a:buAutoNum type="arabicPeriod" startAt="7"/>
            </a:pPr>
            <a:r>
              <a:rPr lang="en-US" sz="2400" b="1" dirty="0" smtClean="0"/>
              <a:t>This </a:t>
            </a:r>
            <a:r>
              <a:rPr lang="en-US" sz="2400" b="1" dirty="0"/>
              <a:t>pattern is called </a:t>
            </a:r>
            <a:r>
              <a:rPr lang="en-US" sz="2400" b="1" dirty="0" smtClean="0"/>
              <a:t>countercurrent</a:t>
            </a:r>
            <a:r>
              <a:rPr lang="en-US" sz="2400" dirty="0"/>
              <a:t> </a:t>
            </a:r>
            <a:r>
              <a:rPr lang="en-US" sz="2400" b="1" dirty="0" smtClean="0"/>
              <a:t>exchange.</a:t>
            </a:r>
          </a:p>
          <a:p>
            <a:r>
              <a:rPr lang="en-US" sz="2400" dirty="0">
                <a:hlinkClick r:id="rId2"/>
              </a:rPr>
              <a:t>KIDNEY ANIMATION</a:t>
            </a:r>
            <a:endParaRPr lang="en-US" sz="2400" dirty="0"/>
          </a:p>
          <a:p>
            <a:endParaRPr lang="en-US" sz="2400" b="1" dirty="0"/>
          </a:p>
          <a:p>
            <a:r>
              <a:rPr lang="en-US" sz="2400" b="1" dirty="0" smtClean="0"/>
              <a:t>		Counter Current Exchange </a:t>
            </a:r>
            <a:r>
              <a:rPr lang="en-US" sz="2400" b="1" dirty="0" smtClean="0">
                <a:hlinkClick r:id="rId3"/>
              </a:rPr>
              <a:t>Animation</a:t>
            </a:r>
            <a:endParaRPr lang="en-US" sz="2400" dirty="0"/>
          </a:p>
        </p:txBody>
      </p:sp>
    </p:spTree>
    <p:extLst>
      <p:ext uri="{BB962C8B-B14F-4D97-AF65-F5344CB8AC3E}">
        <p14:creationId xmlns:p14="http://schemas.microsoft.com/office/powerpoint/2010/main" val="5865089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245" y="156371"/>
            <a:ext cx="8895944" cy="6186308"/>
          </a:xfrm>
          <a:prstGeom prst="rect">
            <a:avLst/>
          </a:prstGeom>
        </p:spPr>
        <p:txBody>
          <a:bodyPr wrap="square">
            <a:spAutoFit/>
          </a:bodyPr>
          <a:lstStyle/>
          <a:p>
            <a:r>
              <a:rPr lang="en-US" sz="2200" b="1" dirty="0"/>
              <a:t>H.  Distal convoluted tubule (B)</a:t>
            </a:r>
            <a:endParaRPr lang="en-US" sz="2200" dirty="0"/>
          </a:p>
          <a:p>
            <a:r>
              <a:rPr lang="en-US" sz="2200" b="1" dirty="0" smtClean="0"/>
              <a:t>	1</a:t>
            </a:r>
            <a:r>
              <a:rPr lang="en-US" sz="2200" b="1" dirty="0"/>
              <a:t>.  </a:t>
            </a:r>
            <a:r>
              <a:rPr lang="en-US" sz="2200" b="1" dirty="0" smtClean="0"/>
              <a:t>	</a:t>
            </a:r>
            <a:r>
              <a:rPr lang="en-US" sz="2200" b="1" cap="all" dirty="0" smtClean="0"/>
              <a:t>tubular </a:t>
            </a:r>
            <a:r>
              <a:rPr lang="en-US" sz="2200" b="1" cap="all" dirty="0"/>
              <a:t>excretion</a:t>
            </a:r>
            <a:r>
              <a:rPr lang="en-US" sz="2200" b="1" dirty="0"/>
              <a:t> from the </a:t>
            </a:r>
            <a:r>
              <a:rPr lang="en-US" sz="2200" b="1" dirty="0" smtClean="0"/>
              <a:t>nephron </a:t>
            </a:r>
            <a:r>
              <a:rPr lang="en-US" sz="2200" b="1" dirty="0"/>
              <a:t>tubule into </a:t>
            </a:r>
            <a:r>
              <a:rPr lang="en-US" sz="2200" b="1" dirty="0" smtClean="0"/>
              <a:t>		the </a:t>
            </a:r>
            <a:r>
              <a:rPr lang="en-US" sz="2200" b="1" dirty="0"/>
              <a:t>capillary network occurs here.</a:t>
            </a:r>
            <a:endParaRPr lang="en-US" sz="2200" dirty="0"/>
          </a:p>
          <a:p>
            <a:r>
              <a:rPr lang="en-US" sz="2200" b="1" dirty="0" smtClean="0"/>
              <a:t>	2</a:t>
            </a:r>
            <a:r>
              <a:rPr lang="en-US" sz="2200" b="1" dirty="0"/>
              <a:t>.  </a:t>
            </a:r>
            <a:r>
              <a:rPr lang="en-US" sz="2200" b="1" dirty="0" smtClean="0"/>
              <a:t>	Materials </a:t>
            </a:r>
            <a:r>
              <a:rPr lang="en-US" sz="2200" b="1" dirty="0"/>
              <a:t>that are actively excreted </a:t>
            </a:r>
            <a:r>
              <a:rPr lang="en-US" sz="2200" b="1" dirty="0" smtClean="0"/>
              <a:t>from </a:t>
            </a:r>
            <a:r>
              <a:rPr lang="en-US" sz="2200" b="1" dirty="0"/>
              <a:t>blood into distal </a:t>
            </a:r>
            <a:r>
              <a:rPr lang="en-US" sz="2200" b="1" dirty="0" smtClean="0"/>
              <a:t>		convoluted </a:t>
            </a:r>
            <a:r>
              <a:rPr lang="en-US" sz="2200" b="1" dirty="0"/>
              <a:t>tubule:</a:t>
            </a:r>
            <a:endParaRPr lang="en-US" sz="2200" dirty="0"/>
          </a:p>
          <a:p>
            <a:r>
              <a:rPr lang="en-US" sz="2200" b="1" dirty="0" smtClean="0"/>
              <a:t>			a</a:t>
            </a:r>
            <a:r>
              <a:rPr lang="en-US" sz="2200" b="1" dirty="0"/>
              <a:t>.  </a:t>
            </a:r>
            <a:r>
              <a:rPr lang="en-US" sz="2200" b="1" dirty="0" smtClean="0"/>
              <a:t>	NH</a:t>
            </a:r>
            <a:r>
              <a:rPr lang="en-US" sz="2200" b="1" baseline="-25000" dirty="0" smtClean="0"/>
              <a:t>4</a:t>
            </a:r>
            <a:r>
              <a:rPr lang="en-US" sz="2200" b="1" baseline="30000" dirty="0"/>
              <a:t>+</a:t>
            </a:r>
            <a:r>
              <a:rPr lang="en-US" sz="2200" b="1" dirty="0"/>
              <a:t> and  H</a:t>
            </a:r>
            <a:r>
              <a:rPr lang="en-US" sz="2200" b="1" baseline="30000" dirty="0"/>
              <a:t>+ </a:t>
            </a:r>
            <a:r>
              <a:rPr lang="en-US" sz="2200" b="1" dirty="0"/>
              <a:t>ions</a:t>
            </a:r>
            <a:endParaRPr lang="en-US" sz="2200" dirty="0"/>
          </a:p>
          <a:p>
            <a:r>
              <a:rPr lang="en-US" sz="2200" b="1" dirty="0" smtClean="0"/>
              <a:t>			b</a:t>
            </a:r>
            <a:r>
              <a:rPr lang="en-US" sz="2200" b="1" dirty="0"/>
              <a:t>.	Penicillin</a:t>
            </a:r>
            <a:endParaRPr lang="en-US" sz="2200" dirty="0"/>
          </a:p>
          <a:p>
            <a:r>
              <a:rPr lang="en-US" sz="2200" b="1" dirty="0" smtClean="0"/>
              <a:t>			c</a:t>
            </a:r>
            <a:r>
              <a:rPr lang="en-US" sz="2200" b="1" dirty="0"/>
              <a:t>.	</a:t>
            </a:r>
            <a:r>
              <a:rPr lang="en-US" sz="2200" b="1" dirty="0" err="1"/>
              <a:t>Creatinine</a:t>
            </a:r>
            <a:endParaRPr lang="en-US" sz="2200" dirty="0"/>
          </a:p>
          <a:p>
            <a:r>
              <a:rPr lang="en-US" sz="2200" b="1" dirty="0" smtClean="0"/>
              <a:t>			d</a:t>
            </a:r>
            <a:r>
              <a:rPr lang="en-US" sz="2200" b="1" dirty="0"/>
              <a:t>.	</a:t>
            </a:r>
            <a:r>
              <a:rPr lang="en-US" sz="2200" b="1" dirty="0" err="1"/>
              <a:t>Histimine</a:t>
            </a:r>
            <a:endParaRPr lang="en-US" sz="2200" dirty="0"/>
          </a:p>
          <a:p>
            <a:r>
              <a:rPr lang="en-US" sz="2200" b="1" dirty="0"/>
              <a:t>			</a:t>
            </a:r>
            <a:r>
              <a:rPr lang="en-US" sz="2200" b="1" dirty="0" smtClean="0"/>
              <a:t>e.</a:t>
            </a:r>
            <a:r>
              <a:rPr lang="en-US" sz="2200" b="1" dirty="0"/>
              <a:t>	Blood pH can be regulated by this </a:t>
            </a:r>
            <a:endParaRPr lang="en-US" sz="2200" dirty="0"/>
          </a:p>
          <a:p>
            <a:r>
              <a:rPr lang="en-US" sz="2200" b="1" dirty="0" smtClean="0"/>
              <a:t>				active </a:t>
            </a:r>
            <a:r>
              <a:rPr lang="en-US" sz="2200" b="1" dirty="0"/>
              <a:t>excretion of H</a:t>
            </a:r>
            <a:r>
              <a:rPr lang="en-US" sz="2200" b="1" baseline="30000" dirty="0"/>
              <a:t>+</a:t>
            </a:r>
            <a:r>
              <a:rPr lang="en-US" sz="2200" b="1" dirty="0"/>
              <a:t>.</a:t>
            </a:r>
            <a:endParaRPr lang="en-US" sz="2200" dirty="0"/>
          </a:p>
          <a:p>
            <a:r>
              <a:rPr lang="en-US" sz="2200" b="1" dirty="0" smtClean="0"/>
              <a:t>I</a:t>
            </a:r>
            <a:r>
              <a:rPr lang="en-US" sz="2200" b="1" dirty="0"/>
              <a:t>.  </a:t>
            </a:r>
            <a:r>
              <a:rPr lang="en-US" sz="2200" b="1" dirty="0" smtClean="0"/>
              <a:t>Collecting </a:t>
            </a:r>
            <a:r>
              <a:rPr lang="en-US" sz="2200" b="1" dirty="0"/>
              <a:t>duct (C)</a:t>
            </a:r>
            <a:endParaRPr lang="en-US" sz="2200" dirty="0"/>
          </a:p>
          <a:p>
            <a:r>
              <a:rPr lang="en-US" sz="2200" b="1" dirty="0" smtClean="0"/>
              <a:t>	1</a:t>
            </a:r>
            <a:r>
              <a:rPr lang="en-US" sz="2200" b="1" dirty="0"/>
              <a:t>. </a:t>
            </a:r>
            <a:r>
              <a:rPr lang="en-US" sz="2200" b="1" dirty="0" smtClean="0"/>
              <a:t>	 </a:t>
            </a:r>
            <a:r>
              <a:rPr lang="en-US" sz="2200" b="1" dirty="0"/>
              <a:t>Many distal tubules feed into one </a:t>
            </a:r>
            <a:r>
              <a:rPr lang="en-US" sz="2200" b="1" dirty="0" smtClean="0"/>
              <a:t>collecting </a:t>
            </a:r>
            <a:r>
              <a:rPr lang="en-US" sz="2200" b="1" dirty="0"/>
              <a:t>duct. </a:t>
            </a:r>
            <a:endParaRPr lang="en-US" sz="2200" dirty="0"/>
          </a:p>
          <a:p>
            <a:r>
              <a:rPr lang="en-US" sz="2200" b="1" dirty="0" smtClean="0"/>
              <a:t>	2</a:t>
            </a:r>
            <a:r>
              <a:rPr lang="en-US" sz="2200" b="1" dirty="0"/>
              <a:t>.  </a:t>
            </a:r>
            <a:r>
              <a:rPr lang="en-US" sz="2200" b="1" dirty="0" smtClean="0"/>
              <a:t>	Filtrate </a:t>
            </a:r>
            <a:r>
              <a:rPr lang="en-US" sz="2200" b="1" dirty="0"/>
              <a:t>that reaches here is </a:t>
            </a:r>
            <a:r>
              <a:rPr lang="en-US" sz="2200" b="1" dirty="0" smtClean="0"/>
              <a:t>isotonic</a:t>
            </a:r>
            <a:r>
              <a:rPr lang="en-US" sz="2200" dirty="0"/>
              <a:t> </a:t>
            </a:r>
            <a:r>
              <a:rPr lang="en-US" sz="2200" b="1" dirty="0" smtClean="0"/>
              <a:t>to </a:t>
            </a:r>
            <a:r>
              <a:rPr lang="en-US" sz="2200" b="1" dirty="0"/>
              <a:t>the blood, due to the </a:t>
            </a:r>
            <a:r>
              <a:rPr lang="en-US" sz="2200" b="1" dirty="0" smtClean="0"/>
              <a:t>		reabsorption </a:t>
            </a:r>
            <a:r>
              <a:rPr lang="en-US" sz="2200" b="1" dirty="0"/>
              <a:t>of water and salt in nephron but the collecting </a:t>
            </a:r>
            <a:r>
              <a:rPr lang="en-US" sz="2200" b="1" dirty="0" smtClean="0"/>
              <a:t>		duct </a:t>
            </a:r>
            <a:r>
              <a:rPr lang="en-US" sz="2200" b="1" dirty="0"/>
              <a:t>travels through same hypertonic medulla, so more </a:t>
            </a:r>
            <a:r>
              <a:rPr lang="en-US" sz="2200" b="1" dirty="0" smtClean="0"/>
              <a:t>			water </a:t>
            </a:r>
            <a:r>
              <a:rPr lang="en-US" sz="2200" b="1" dirty="0"/>
              <a:t>diffuses out of collecting duct, making urine more </a:t>
            </a:r>
            <a:r>
              <a:rPr lang="en-US" sz="2200" b="1" dirty="0" smtClean="0"/>
              <a:t>		concentrated</a:t>
            </a:r>
            <a:r>
              <a:rPr lang="en-US" sz="2200" b="1" dirty="0"/>
              <a:t>.</a:t>
            </a:r>
            <a:endParaRPr lang="en-US" sz="2200" dirty="0"/>
          </a:p>
        </p:txBody>
      </p:sp>
    </p:spTree>
    <p:extLst>
      <p:ext uri="{BB962C8B-B14F-4D97-AF65-F5344CB8AC3E}">
        <p14:creationId xmlns:p14="http://schemas.microsoft.com/office/powerpoint/2010/main" val="31794320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440" y="40077"/>
            <a:ext cx="8868334" cy="1200328"/>
          </a:xfrm>
          <a:prstGeom prst="rect">
            <a:avLst/>
          </a:prstGeom>
        </p:spPr>
        <p:txBody>
          <a:bodyPr wrap="square">
            <a:spAutoFit/>
          </a:bodyPr>
          <a:lstStyle/>
          <a:p>
            <a:r>
              <a:rPr lang="en-US" sz="2400" b="1" dirty="0"/>
              <a:t>3.  Collecting duct area is very important </a:t>
            </a:r>
            <a:r>
              <a:rPr lang="en-US" sz="2400" b="1" dirty="0" smtClean="0"/>
              <a:t>in </a:t>
            </a:r>
            <a:r>
              <a:rPr lang="en-US" sz="2400" b="1" dirty="0"/>
              <a:t>regulating the overall water content of urine because ADH hormone acts here to regulate permeability to water.</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354246922"/>
              </p:ext>
            </p:extLst>
          </p:nvPr>
        </p:nvGraphicFramePr>
        <p:xfrm>
          <a:off x="2990538" y="867650"/>
          <a:ext cx="5858383" cy="2775581"/>
        </p:xfrm>
        <a:graphic>
          <a:graphicData uri="http://schemas.openxmlformats.org/presentationml/2006/ole">
            <mc:AlternateContent xmlns:mc="http://schemas.openxmlformats.org/markup-compatibility/2006">
              <mc:Choice xmlns:v="urn:schemas-microsoft-com:vml" Requires="v">
                <p:oleObj spid="_x0000_s4147" name="Document" r:id="rId4" imgW="7023100" imgH="3327400" progId="Word.Document.12">
                  <p:embed/>
                </p:oleObj>
              </mc:Choice>
              <mc:Fallback>
                <p:oleObj name="Document" r:id="rId4" imgW="7023100" imgH="3327400" progId="Word.Document.12">
                  <p:embed/>
                  <p:pic>
                    <p:nvPicPr>
                      <p:cNvPr id="0" name=""/>
                      <p:cNvPicPr/>
                      <p:nvPr/>
                    </p:nvPicPr>
                    <p:blipFill>
                      <a:blip r:embed="rId5"/>
                      <a:stretch>
                        <a:fillRect/>
                      </a:stretch>
                    </p:blipFill>
                    <p:spPr>
                      <a:xfrm>
                        <a:off x="2990538" y="867650"/>
                        <a:ext cx="5858383" cy="2775581"/>
                      </a:xfrm>
                      <a:prstGeom prst="rect">
                        <a:avLst/>
                      </a:prstGeom>
                    </p:spPr>
                  </p:pic>
                </p:oleObj>
              </mc:Fallback>
            </mc:AlternateContent>
          </a:graphicData>
        </a:graphic>
      </p:graphicFrame>
      <p:sp>
        <p:nvSpPr>
          <p:cNvPr id="5" name="TextBox 4"/>
          <p:cNvSpPr txBox="1"/>
          <p:nvPr/>
        </p:nvSpPr>
        <p:spPr>
          <a:xfrm>
            <a:off x="176454" y="1418570"/>
            <a:ext cx="2391438" cy="369332"/>
          </a:xfrm>
          <a:prstGeom prst="rect">
            <a:avLst/>
          </a:prstGeom>
          <a:noFill/>
        </p:spPr>
        <p:txBody>
          <a:bodyPr wrap="none" rtlCol="0">
            <a:spAutoFit/>
          </a:bodyPr>
          <a:lstStyle/>
          <a:p>
            <a:r>
              <a:rPr lang="en-US" dirty="0" smtClean="0">
                <a:hlinkClick r:id="rId6"/>
              </a:rPr>
              <a:t>KIDNEY ANIMATION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02738843"/>
              </p:ext>
            </p:extLst>
          </p:nvPr>
        </p:nvGraphicFramePr>
        <p:xfrm>
          <a:off x="1490926" y="3807869"/>
          <a:ext cx="6087947" cy="2943137"/>
        </p:xfrm>
        <a:graphic>
          <a:graphicData uri="http://schemas.openxmlformats.org/presentationml/2006/ole">
            <mc:AlternateContent xmlns:mc="http://schemas.openxmlformats.org/markup-compatibility/2006">
              <mc:Choice xmlns:v="urn:schemas-microsoft-com:vml" Requires="v">
                <p:oleObj spid="_x0000_s4148" name="Picture" r:id="rId7" imgW="5219700" imgH="3530600" progId="Word.Picture.8">
                  <p:embed/>
                </p:oleObj>
              </mc:Choice>
              <mc:Fallback>
                <p:oleObj name="Picture" r:id="rId7" imgW="5219700" imgH="3530600" progId="Word.Picture.8">
                  <p:embed/>
                  <p:pic>
                    <p:nvPicPr>
                      <p:cNvPr id="0" name=""/>
                      <p:cNvPicPr/>
                      <p:nvPr/>
                    </p:nvPicPr>
                    <p:blipFill>
                      <a:blip r:embed="rId8"/>
                      <a:stretch>
                        <a:fillRect/>
                      </a:stretch>
                    </p:blipFill>
                    <p:spPr>
                      <a:xfrm>
                        <a:off x="1490926" y="3807869"/>
                        <a:ext cx="6087947" cy="2943137"/>
                      </a:xfrm>
                      <a:prstGeom prst="rect">
                        <a:avLst/>
                      </a:prstGeom>
                    </p:spPr>
                  </p:pic>
                </p:oleObj>
              </mc:Fallback>
            </mc:AlternateContent>
          </a:graphicData>
        </a:graphic>
      </p:graphicFrame>
    </p:spTree>
    <p:extLst>
      <p:ext uri="{BB962C8B-B14F-4D97-AF65-F5344CB8AC3E}">
        <p14:creationId xmlns:p14="http://schemas.microsoft.com/office/powerpoint/2010/main" val="21571527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878" y="220893"/>
            <a:ext cx="8683262" cy="3046988"/>
          </a:xfrm>
          <a:prstGeom prst="rect">
            <a:avLst/>
          </a:prstGeom>
        </p:spPr>
        <p:txBody>
          <a:bodyPr wrap="square">
            <a:spAutoFit/>
          </a:bodyPr>
          <a:lstStyle/>
          <a:p>
            <a:r>
              <a:rPr lang="en-US" sz="2400" b="1" dirty="0"/>
              <a:t>I.  </a:t>
            </a:r>
            <a:r>
              <a:rPr lang="en-US" sz="2400" b="1" u="sng" dirty="0"/>
              <a:t>Excretory System</a:t>
            </a:r>
            <a:r>
              <a:rPr lang="en-US" sz="2400" b="1" dirty="0"/>
              <a:t> </a:t>
            </a:r>
            <a:r>
              <a:rPr lang="en-US" sz="2400" b="1" dirty="0" smtClean="0">
                <a:hlinkClick r:id="rId2"/>
              </a:rPr>
              <a:t>Ted-Ed Kidneys</a:t>
            </a:r>
            <a:endParaRPr lang="en-US" sz="2400" dirty="0"/>
          </a:p>
          <a:p>
            <a:r>
              <a:rPr lang="en-US" sz="2400" b="1" dirty="0" smtClean="0"/>
              <a:t>	A</a:t>
            </a:r>
            <a:r>
              <a:rPr lang="en-US" sz="2400" b="1" dirty="0"/>
              <a:t>.  </a:t>
            </a:r>
            <a:r>
              <a:rPr lang="en-US" sz="2400" b="1" dirty="0" smtClean="0"/>
              <a:t>	Metabolic </a:t>
            </a:r>
            <a:r>
              <a:rPr lang="en-US" sz="2400" b="1" dirty="0"/>
              <a:t>wastes must be removed from the body in </a:t>
            </a:r>
            <a:r>
              <a:rPr lang="en-US" sz="2400" b="1" dirty="0" smtClean="0"/>
              <a:t>		order </a:t>
            </a:r>
            <a:r>
              <a:rPr lang="en-US" sz="2400" b="1" dirty="0"/>
              <a:t>to prevent a toxic buildup and possible death</a:t>
            </a:r>
            <a:r>
              <a:rPr lang="en-US" sz="2400" b="1" dirty="0" smtClean="0"/>
              <a:t>.</a:t>
            </a:r>
          </a:p>
          <a:p>
            <a:endParaRPr lang="en-US" sz="2400" dirty="0"/>
          </a:p>
          <a:p>
            <a:r>
              <a:rPr lang="en-GB" sz="2400" b="1" dirty="0"/>
              <a:t>	</a:t>
            </a:r>
            <a:r>
              <a:rPr lang="en-GB" sz="2400" b="1" dirty="0" smtClean="0"/>
              <a:t>B. 	 Excretion </a:t>
            </a:r>
            <a:r>
              <a:rPr lang="en-GB" sz="2400" b="1" dirty="0"/>
              <a:t>is NOT the same as </a:t>
            </a:r>
            <a:r>
              <a:rPr lang="en-GB" sz="2400" b="1" dirty="0" smtClean="0"/>
              <a:t>DEFECATION</a:t>
            </a:r>
            <a:r>
              <a:rPr lang="en-GB" sz="2400" b="1" dirty="0"/>
              <a:t>, which is </a:t>
            </a:r>
            <a:r>
              <a:rPr lang="en-GB" sz="2400" b="1" dirty="0" smtClean="0"/>
              <a:t>		the </a:t>
            </a:r>
            <a:r>
              <a:rPr lang="en-GB" sz="2400" b="1" dirty="0"/>
              <a:t>process which rids the body of undigested, unabsorbed </a:t>
            </a:r>
            <a:r>
              <a:rPr lang="en-GB" sz="2400" b="1" dirty="0" smtClean="0"/>
              <a:t>		food </a:t>
            </a:r>
            <a:r>
              <a:rPr lang="en-GB" sz="2400" b="1" dirty="0"/>
              <a:t>remains and bacteria -  NOT metabolic end </a:t>
            </a:r>
            <a:r>
              <a:rPr lang="en-GB" sz="2400" b="1" dirty="0" smtClean="0"/>
              <a:t>			products</a:t>
            </a:r>
            <a:r>
              <a:rPr lang="en-GB" sz="2400" b="1" dirty="0"/>
              <a:t>.</a:t>
            </a:r>
            <a:endParaRPr lang="en-US" sz="2400" dirty="0"/>
          </a:p>
        </p:txBody>
      </p:sp>
      <p:sp>
        <p:nvSpPr>
          <p:cNvPr id="5" name="TextBox 4"/>
          <p:cNvSpPr txBox="1"/>
          <p:nvPr/>
        </p:nvSpPr>
        <p:spPr>
          <a:xfrm>
            <a:off x="331316" y="2898549"/>
            <a:ext cx="8200093" cy="4062651"/>
          </a:xfrm>
          <a:prstGeom prst="rect">
            <a:avLst/>
          </a:prstGeom>
          <a:noFill/>
        </p:spPr>
        <p:txBody>
          <a:bodyPr wrap="square" rtlCol="0">
            <a:spAutoFit/>
          </a:bodyPr>
          <a:lstStyle/>
          <a:p>
            <a:r>
              <a:rPr lang="en-US" sz="2400" b="1" dirty="0" smtClean="0"/>
              <a:t>II. </a:t>
            </a:r>
            <a:r>
              <a:rPr lang="en-US" sz="2400" b="1" u="sng" dirty="0" smtClean="0"/>
              <a:t>Wastes </a:t>
            </a:r>
            <a:endParaRPr lang="en-US" sz="2400" dirty="0"/>
          </a:p>
          <a:p>
            <a:r>
              <a:rPr lang="en-US" sz="2400" b="1" dirty="0"/>
              <a:t>	A.  Nitrogenous waste</a:t>
            </a:r>
            <a:endParaRPr lang="en-US" sz="2400" dirty="0"/>
          </a:p>
          <a:p>
            <a:r>
              <a:rPr lang="en-US" sz="2400" b="1" dirty="0" smtClean="0"/>
              <a:t>		1</a:t>
            </a:r>
            <a:r>
              <a:rPr lang="en-US" sz="2400" b="1" dirty="0"/>
              <a:t>.  	Ammonia (NH</a:t>
            </a:r>
            <a:r>
              <a:rPr lang="en-US" sz="2400" b="1" baseline="-25000" dirty="0"/>
              <a:t>3</a:t>
            </a:r>
            <a:r>
              <a:rPr lang="en-US" sz="2400" b="1" dirty="0"/>
              <a:t>)from deamination of </a:t>
            </a:r>
            <a:r>
              <a:rPr lang="en-US" sz="2400" b="1" dirty="0" smtClean="0"/>
              <a:t>			amino </a:t>
            </a:r>
            <a:r>
              <a:rPr lang="en-US" sz="2400" b="1" dirty="0"/>
              <a:t>groups.</a:t>
            </a:r>
            <a:endParaRPr lang="en-US" sz="2400" dirty="0"/>
          </a:p>
          <a:p>
            <a:r>
              <a:rPr lang="en-US" sz="2400" b="1" dirty="0" smtClean="0"/>
              <a:t>		2</a:t>
            </a:r>
            <a:r>
              <a:rPr lang="en-US" sz="2400" b="1" dirty="0"/>
              <a:t>.	Very toxic to tissues so it is converted </a:t>
            </a:r>
            <a:endParaRPr lang="en-US" sz="2400" dirty="0"/>
          </a:p>
          <a:p>
            <a:r>
              <a:rPr lang="en-US" sz="2400" b="1" dirty="0" smtClean="0"/>
              <a:t>			to </a:t>
            </a:r>
            <a:r>
              <a:rPr lang="en-US" sz="2400" b="1" dirty="0"/>
              <a:t>UREA by the liver.</a:t>
            </a:r>
            <a:endParaRPr lang="en-US" sz="2400" dirty="0"/>
          </a:p>
          <a:p>
            <a:r>
              <a:rPr lang="en-US" sz="2400" b="1" dirty="0"/>
              <a:t>		</a:t>
            </a:r>
            <a:r>
              <a:rPr lang="en-US" sz="2400" b="1" dirty="0" smtClean="0"/>
              <a:t> 			    </a:t>
            </a:r>
            <a:r>
              <a:rPr lang="en-US" sz="2400" b="1" dirty="0"/>
              <a:t>O</a:t>
            </a:r>
            <a:endParaRPr lang="en-US" sz="2400" dirty="0"/>
          </a:p>
          <a:p>
            <a:r>
              <a:rPr lang="en-US" sz="2400" b="1" dirty="0"/>
              <a:t>		</a:t>
            </a:r>
            <a:r>
              <a:rPr lang="en-US" sz="2400" b="1" dirty="0" smtClean="0"/>
              <a:t>			    </a:t>
            </a:r>
            <a:r>
              <a:rPr lang="en-US" sz="2400" b="1" dirty="0"/>
              <a:t>||</a:t>
            </a:r>
            <a:endParaRPr lang="en-US" sz="2400" dirty="0"/>
          </a:p>
          <a:p>
            <a:r>
              <a:rPr lang="en-US" sz="2400" b="1" dirty="0" smtClean="0"/>
              <a:t>		2NH</a:t>
            </a:r>
            <a:r>
              <a:rPr lang="en-US" sz="2400" b="1" baseline="-25000" dirty="0" smtClean="0"/>
              <a:t>3</a:t>
            </a:r>
            <a:r>
              <a:rPr lang="en-US" sz="2400" b="1" dirty="0" smtClean="0"/>
              <a:t>  </a:t>
            </a:r>
            <a:r>
              <a:rPr lang="en-US" sz="2400" b="1" dirty="0"/>
              <a:t>+  CO</a:t>
            </a:r>
            <a:r>
              <a:rPr lang="en-US" sz="2400" b="1" baseline="-25000" dirty="0"/>
              <a:t>2</a:t>
            </a:r>
            <a:r>
              <a:rPr lang="en-US" sz="2400" b="1" dirty="0"/>
              <a:t>  </a:t>
            </a:r>
            <a:r>
              <a:rPr lang="en-US" sz="2400" b="1" dirty="0">
                <a:sym typeface="Wingdings"/>
              </a:rPr>
              <a:t></a:t>
            </a:r>
            <a:r>
              <a:rPr lang="en-US" sz="2400" b="1" dirty="0"/>
              <a:t> H</a:t>
            </a:r>
            <a:r>
              <a:rPr lang="en-US" sz="2400" b="1" baseline="-25000" dirty="0"/>
              <a:t>2</a:t>
            </a:r>
            <a:r>
              <a:rPr lang="en-US" sz="2400" b="1" dirty="0"/>
              <a:t>N – C – </a:t>
            </a:r>
            <a:r>
              <a:rPr lang="en-US" sz="2400" b="1" dirty="0" smtClean="0"/>
              <a:t>NH</a:t>
            </a:r>
            <a:r>
              <a:rPr lang="en-US" sz="2400" b="1" baseline="-25000" dirty="0" smtClean="0"/>
              <a:t>2</a:t>
            </a:r>
            <a:r>
              <a:rPr lang="en-US" sz="2400" b="1" dirty="0" smtClean="0"/>
              <a:t>+ </a:t>
            </a:r>
            <a:r>
              <a:rPr lang="en-US" sz="2400" b="1" dirty="0"/>
              <a:t>H</a:t>
            </a:r>
            <a:r>
              <a:rPr lang="en-US" sz="2400" b="1" baseline="-25000" dirty="0"/>
              <a:t>2</a:t>
            </a:r>
            <a:r>
              <a:rPr lang="en-US" sz="2400" b="1" dirty="0"/>
              <a:t>O</a:t>
            </a:r>
            <a:endParaRPr lang="en-US" sz="2400" dirty="0"/>
          </a:p>
          <a:p>
            <a:r>
              <a:rPr lang="en-US" sz="2400" b="1" dirty="0"/>
              <a:t>			</a:t>
            </a:r>
            <a:r>
              <a:rPr lang="en-US" sz="2400" b="1" dirty="0" smtClean="0"/>
              <a:t>		(</a:t>
            </a:r>
            <a:r>
              <a:rPr lang="en-US" sz="2400" b="1" dirty="0"/>
              <a:t>urea)</a:t>
            </a:r>
            <a:endParaRPr lang="en-US" sz="2400" dirty="0"/>
          </a:p>
          <a:p>
            <a:endParaRPr lang="en-US" dirty="0"/>
          </a:p>
        </p:txBody>
      </p:sp>
    </p:spTree>
    <p:extLst>
      <p:ext uri="{BB962C8B-B14F-4D97-AF65-F5344CB8AC3E}">
        <p14:creationId xmlns:p14="http://schemas.microsoft.com/office/powerpoint/2010/main" val="155097559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49" y="130086"/>
            <a:ext cx="8813115" cy="6740306"/>
          </a:xfrm>
          <a:prstGeom prst="rect">
            <a:avLst/>
          </a:prstGeom>
        </p:spPr>
        <p:txBody>
          <a:bodyPr wrap="square">
            <a:spAutoFit/>
          </a:bodyPr>
          <a:lstStyle/>
          <a:p>
            <a:r>
              <a:rPr lang="en-US" sz="2400" b="1" u="sng" dirty="0"/>
              <a:t>O3:  Blood in Renal Artery and Vein </a:t>
            </a:r>
            <a:r>
              <a:rPr lang="en-US" sz="2400" b="1" dirty="0"/>
              <a:t>	</a:t>
            </a:r>
          </a:p>
          <a:p>
            <a:endParaRPr lang="en-US" sz="2400" b="1" dirty="0" smtClean="0"/>
          </a:p>
          <a:p>
            <a:r>
              <a:rPr lang="en-US" sz="2400" b="1" dirty="0" smtClean="0"/>
              <a:t>I</a:t>
            </a:r>
            <a:r>
              <a:rPr lang="en-US" sz="2400" b="1" dirty="0"/>
              <a:t>.  </a:t>
            </a:r>
            <a:r>
              <a:rPr lang="en-US" sz="2400" b="1" u="sng" dirty="0"/>
              <a:t>Glucose</a:t>
            </a:r>
            <a:endParaRPr lang="en-US" sz="2400" b="1" dirty="0"/>
          </a:p>
          <a:p>
            <a:r>
              <a:rPr lang="en-US" sz="2400" b="1" dirty="0" smtClean="0"/>
              <a:t>	A</a:t>
            </a:r>
            <a:r>
              <a:rPr lang="en-US" sz="2400" b="1" dirty="0"/>
              <a:t>.  </a:t>
            </a:r>
            <a:r>
              <a:rPr lang="en-US" sz="2400" b="1" dirty="0" smtClean="0"/>
              <a:t>	Renal </a:t>
            </a:r>
            <a:r>
              <a:rPr lang="en-US" sz="2400" b="1" dirty="0"/>
              <a:t>Artery:  100 mg/L</a:t>
            </a:r>
          </a:p>
          <a:p>
            <a:r>
              <a:rPr lang="en-US" sz="2400" b="1" dirty="0" smtClean="0"/>
              <a:t>	B</a:t>
            </a:r>
            <a:r>
              <a:rPr lang="en-US" sz="2400" b="1" dirty="0"/>
              <a:t>.  </a:t>
            </a:r>
            <a:r>
              <a:rPr lang="en-US" sz="2400" b="1" dirty="0" smtClean="0"/>
              <a:t>	Renal </a:t>
            </a:r>
            <a:r>
              <a:rPr lang="en-US" sz="2400" b="1" dirty="0"/>
              <a:t>Vein:  98 mg/L</a:t>
            </a:r>
          </a:p>
          <a:p>
            <a:r>
              <a:rPr lang="en-US" sz="2400" b="1" dirty="0" smtClean="0"/>
              <a:t>	C</a:t>
            </a:r>
            <a:r>
              <a:rPr lang="en-US" sz="2400" b="1" dirty="0"/>
              <a:t>. </a:t>
            </a:r>
            <a:r>
              <a:rPr lang="en-US" sz="2400" b="1" dirty="0" smtClean="0"/>
              <a:t>	Glucose </a:t>
            </a:r>
            <a:r>
              <a:rPr lang="en-US" sz="2400" b="1" dirty="0"/>
              <a:t>is 100% reabsorbed from the </a:t>
            </a:r>
          </a:p>
          <a:p>
            <a:r>
              <a:rPr lang="en-US" sz="2400" b="1" dirty="0" smtClean="0"/>
              <a:t>		filtrate </a:t>
            </a:r>
            <a:r>
              <a:rPr lang="en-US" sz="2400" b="1" dirty="0"/>
              <a:t>into the blood.</a:t>
            </a:r>
          </a:p>
          <a:p>
            <a:pPr lvl="1"/>
            <a:r>
              <a:rPr lang="en-US" sz="2400" b="1" dirty="0" smtClean="0"/>
              <a:t>	D</a:t>
            </a:r>
            <a:r>
              <a:rPr lang="en-US" sz="2400" b="1" dirty="0"/>
              <a:t>.  </a:t>
            </a:r>
            <a:r>
              <a:rPr lang="en-US" sz="2400" b="1" dirty="0" smtClean="0"/>
              <a:t>	2 </a:t>
            </a:r>
            <a:r>
              <a:rPr lang="en-US" sz="2400" b="1" dirty="0"/>
              <a:t>mg/L drop results from use of sugar to make ATP to </a:t>
            </a:r>
            <a:r>
              <a:rPr lang="en-US" sz="2400" b="1" dirty="0" smtClean="0"/>
              <a:t>		fuel </a:t>
            </a:r>
            <a:r>
              <a:rPr lang="en-US" sz="2400" b="1" dirty="0"/>
              <a:t>all the active transport that is happening in </a:t>
            </a:r>
            <a:r>
              <a:rPr lang="en-US" sz="2400" b="1" dirty="0" smtClean="0"/>
              <a:t>the 		 tubules.</a:t>
            </a:r>
            <a:endParaRPr lang="en-US" sz="2400" b="1" dirty="0"/>
          </a:p>
          <a:p>
            <a:r>
              <a:rPr lang="en-US" sz="2400" b="1" dirty="0"/>
              <a:t>II.  </a:t>
            </a:r>
            <a:r>
              <a:rPr lang="en-US" sz="2400" b="1" u="sng" dirty="0"/>
              <a:t>Urea</a:t>
            </a:r>
            <a:endParaRPr lang="en-US" sz="2400" b="1" dirty="0"/>
          </a:p>
          <a:p>
            <a:r>
              <a:rPr lang="en-US" sz="2400" b="1" dirty="0" smtClean="0"/>
              <a:t>	A</a:t>
            </a:r>
            <a:r>
              <a:rPr lang="en-US" sz="2400" b="1" dirty="0"/>
              <a:t>.  </a:t>
            </a:r>
            <a:r>
              <a:rPr lang="en-US" sz="2400" b="1" dirty="0" smtClean="0"/>
              <a:t>	Renal </a:t>
            </a:r>
            <a:r>
              <a:rPr lang="en-US" sz="2400" b="1" dirty="0"/>
              <a:t>Artery:  30 mg/L</a:t>
            </a:r>
          </a:p>
          <a:p>
            <a:r>
              <a:rPr lang="en-US" sz="2400" b="1" dirty="0" smtClean="0"/>
              <a:t>	B</a:t>
            </a:r>
            <a:r>
              <a:rPr lang="en-US" sz="2400" b="1" dirty="0"/>
              <a:t>.  </a:t>
            </a:r>
            <a:r>
              <a:rPr lang="en-US" sz="2400" b="1" dirty="0" smtClean="0"/>
              <a:t>	Renal </a:t>
            </a:r>
            <a:r>
              <a:rPr lang="en-US" sz="2400" b="1" dirty="0"/>
              <a:t>Vein:  25 mg/L</a:t>
            </a:r>
          </a:p>
          <a:p>
            <a:r>
              <a:rPr lang="en-US" sz="2400" b="1" dirty="0"/>
              <a:t>	C.  </a:t>
            </a:r>
            <a:r>
              <a:rPr lang="en-US" sz="2400" b="1" dirty="0" smtClean="0"/>
              <a:t>	Urea </a:t>
            </a:r>
            <a:r>
              <a:rPr lang="en-US" sz="2400" b="1" dirty="0"/>
              <a:t>is lower in the renal vein because it </a:t>
            </a:r>
            <a:r>
              <a:rPr lang="en-US" sz="2400" b="1" dirty="0" smtClean="0"/>
              <a:t>is </a:t>
            </a:r>
            <a:r>
              <a:rPr lang="en-US" sz="2400" b="1" dirty="0"/>
              <a:t>excreted in </a:t>
            </a:r>
            <a:r>
              <a:rPr lang="en-US" sz="2400" b="1" dirty="0" smtClean="0"/>
              <a:t>		the </a:t>
            </a:r>
            <a:r>
              <a:rPr lang="en-US" sz="2400" b="1" dirty="0"/>
              <a:t>filtrate.</a:t>
            </a:r>
          </a:p>
          <a:p>
            <a:pPr lvl="1"/>
            <a:r>
              <a:rPr lang="en-US" sz="2400" b="1" dirty="0" smtClean="0"/>
              <a:t>	D</a:t>
            </a:r>
            <a:r>
              <a:rPr lang="en-US" sz="2400" b="1" dirty="0"/>
              <a:t>. </a:t>
            </a:r>
            <a:r>
              <a:rPr lang="en-US" sz="2400" b="1" dirty="0" smtClean="0"/>
              <a:t>	Kidneys </a:t>
            </a:r>
            <a:r>
              <a:rPr lang="en-US" sz="2400" b="1" dirty="0"/>
              <a:t>do not remove ALL the wastes from </a:t>
            </a:r>
            <a:r>
              <a:rPr lang="en-US" sz="2400" b="1" dirty="0" smtClean="0"/>
              <a:t>the 			 blood</a:t>
            </a:r>
            <a:r>
              <a:rPr lang="en-US" sz="2400" b="1" dirty="0"/>
              <a:t>; they remove enough to keep waste levels </a:t>
            </a:r>
            <a:r>
              <a:rPr lang="en-US" sz="2400" b="1" dirty="0" smtClean="0"/>
              <a:t>			 healthy</a:t>
            </a:r>
            <a:r>
              <a:rPr lang="en-US" sz="2400" b="1" dirty="0"/>
              <a:t>.</a:t>
            </a:r>
          </a:p>
        </p:txBody>
      </p:sp>
    </p:spTree>
    <p:extLst>
      <p:ext uri="{BB962C8B-B14F-4D97-AF65-F5344CB8AC3E}">
        <p14:creationId xmlns:p14="http://schemas.microsoft.com/office/powerpoint/2010/main" val="12227914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660" y="116280"/>
            <a:ext cx="8799310" cy="6370974"/>
          </a:xfrm>
          <a:prstGeom prst="rect">
            <a:avLst/>
          </a:prstGeom>
        </p:spPr>
        <p:txBody>
          <a:bodyPr wrap="square">
            <a:spAutoFit/>
          </a:bodyPr>
          <a:lstStyle/>
          <a:p>
            <a:r>
              <a:rPr lang="en-US" sz="2400" b="1" u="sng" dirty="0"/>
              <a:t>O4-O5:  ADH and Aldosterone </a:t>
            </a:r>
            <a:r>
              <a:rPr lang="en-US" sz="2400" b="1" dirty="0"/>
              <a:t>	</a:t>
            </a:r>
          </a:p>
          <a:p>
            <a:endParaRPr lang="en-US" sz="2400" b="1" dirty="0" smtClean="0"/>
          </a:p>
          <a:p>
            <a:r>
              <a:rPr lang="en-US" sz="2400" b="1" dirty="0" smtClean="0"/>
              <a:t>I</a:t>
            </a:r>
            <a:r>
              <a:rPr lang="en-US" sz="2400" b="1" dirty="0"/>
              <a:t>.	</a:t>
            </a:r>
            <a:r>
              <a:rPr lang="en-US" sz="2400" b="1" u="sng" dirty="0" smtClean="0"/>
              <a:t>Blood </a:t>
            </a:r>
            <a:r>
              <a:rPr lang="en-US" sz="2400" b="1" u="sng" dirty="0"/>
              <a:t>Volume Regulation</a:t>
            </a:r>
            <a:endParaRPr lang="en-US" sz="2400" b="1" dirty="0"/>
          </a:p>
          <a:p>
            <a:r>
              <a:rPr lang="en-US" sz="2400" b="1" dirty="0"/>
              <a:t>	</a:t>
            </a:r>
            <a:r>
              <a:rPr lang="en-US" sz="2400" b="1" dirty="0" smtClean="0"/>
              <a:t>A</a:t>
            </a:r>
            <a:r>
              <a:rPr lang="en-US" sz="2400" b="1" dirty="0"/>
              <a:t>.	Done by 2 hormones:</a:t>
            </a:r>
          </a:p>
          <a:p>
            <a:r>
              <a:rPr lang="en-US" sz="2400" b="1" dirty="0"/>
              <a:t>		</a:t>
            </a:r>
            <a:r>
              <a:rPr lang="en-US" sz="2400" b="1" dirty="0" smtClean="0"/>
              <a:t>1</a:t>
            </a:r>
            <a:r>
              <a:rPr lang="en-US" sz="2400" b="1" dirty="0"/>
              <a:t>.	ANTIDIURETIC HORMONE (ADH)</a:t>
            </a:r>
          </a:p>
          <a:p>
            <a:r>
              <a:rPr lang="en-US" sz="2400" b="1" dirty="0"/>
              <a:t>		</a:t>
            </a:r>
            <a:r>
              <a:rPr lang="en-US" sz="2400" b="1" dirty="0" smtClean="0"/>
              <a:t>2</a:t>
            </a:r>
            <a:r>
              <a:rPr lang="en-US" sz="2400" b="1" dirty="0"/>
              <a:t>.	ALDOSTERONE</a:t>
            </a:r>
          </a:p>
          <a:p>
            <a:endParaRPr lang="en-US" sz="2400" b="1" dirty="0"/>
          </a:p>
          <a:p>
            <a:r>
              <a:rPr lang="en-US" sz="2400" b="1" dirty="0"/>
              <a:t>II.  </a:t>
            </a:r>
            <a:r>
              <a:rPr lang="en-US" sz="2400" b="1" dirty="0" smtClean="0"/>
              <a:t>	</a:t>
            </a:r>
            <a:r>
              <a:rPr lang="en-US" sz="2400" b="1" u="sng" dirty="0" smtClean="0"/>
              <a:t>ADH </a:t>
            </a:r>
            <a:r>
              <a:rPr lang="en-US" sz="2400" b="1" u="sng" dirty="0"/>
              <a:t>-  Antidiuretic Hormone "Anti Pee"</a:t>
            </a:r>
            <a:endParaRPr lang="en-US" sz="2400" b="1" dirty="0"/>
          </a:p>
          <a:p>
            <a:r>
              <a:rPr lang="en-US" sz="2400" b="1" dirty="0" smtClean="0"/>
              <a:t>	A</a:t>
            </a:r>
            <a:r>
              <a:rPr lang="en-US" sz="2400" b="1" dirty="0"/>
              <a:t>.  </a:t>
            </a:r>
            <a:r>
              <a:rPr lang="en-US" sz="2400" b="1" dirty="0" smtClean="0"/>
              <a:t>	Controls </a:t>
            </a:r>
            <a:r>
              <a:rPr lang="en-US" sz="2400" b="1" dirty="0"/>
              <a:t>H</a:t>
            </a:r>
            <a:r>
              <a:rPr lang="en-US" sz="2400" b="1" baseline="-25000" dirty="0"/>
              <a:t>2</a:t>
            </a:r>
            <a:r>
              <a:rPr lang="en-US" sz="2400" b="1" dirty="0"/>
              <a:t>O balance.</a:t>
            </a:r>
          </a:p>
          <a:p>
            <a:r>
              <a:rPr lang="en-US" sz="2400" b="1" dirty="0" smtClean="0"/>
              <a:t>	B</a:t>
            </a:r>
            <a:r>
              <a:rPr lang="en-US" sz="2400" b="1" dirty="0"/>
              <a:t>.  </a:t>
            </a:r>
            <a:r>
              <a:rPr lang="en-US" sz="2400" b="1" dirty="0" smtClean="0"/>
              <a:t>	Secreted </a:t>
            </a:r>
            <a:r>
              <a:rPr lang="en-US" sz="2400" b="1" dirty="0"/>
              <a:t>by the posterior pituitary gland.</a:t>
            </a:r>
          </a:p>
          <a:p>
            <a:pPr lvl="1"/>
            <a:r>
              <a:rPr lang="en-US" sz="2400" b="1" dirty="0" smtClean="0"/>
              <a:t>	C</a:t>
            </a:r>
            <a:r>
              <a:rPr lang="en-US" sz="2400" b="1" dirty="0"/>
              <a:t>.  </a:t>
            </a:r>
            <a:r>
              <a:rPr lang="en-US" sz="2400" b="1" dirty="0" smtClean="0"/>
              <a:t>	Increases </a:t>
            </a:r>
            <a:r>
              <a:rPr lang="en-US" sz="2400" b="1" dirty="0"/>
              <a:t>the permeability of the distal tubule and </a:t>
            </a:r>
            <a:r>
              <a:rPr lang="en-US" sz="2400" b="1" dirty="0" smtClean="0"/>
              <a:t>			 collecting </a:t>
            </a:r>
            <a:r>
              <a:rPr lang="en-US" sz="2400" b="1" dirty="0"/>
              <a:t>duct so that more water can be reabsorbed </a:t>
            </a:r>
            <a:r>
              <a:rPr lang="en-US" sz="2400" b="1" dirty="0" smtClean="0"/>
              <a:t>		 back </a:t>
            </a:r>
            <a:r>
              <a:rPr lang="en-US" sz="2400" b="1" dirty="0"/>
              <a:t>into the blood.</a:t>
            </a:r>
          </a:p>
          <a:p>
            <a:r>
              <a:rPr lang="en-US" sz="2400" b="1" dirty="0" smtClean="0"/>
              <a:t>	D</a:t>
            </a:r>
            <a:r>
              <a:rPr lang="en-US" sz="2400" b="1" dirty="0"/>
              <a:t>.  </a:t>
            </a:r>
            <a:r>
              <a:rPr lang="en-US" sz="2400" b="1" dirty="0" smtClean="0"/>
              <a:t>	If </a:t>
            </a:r>
            <a:r>
              <a:rPr lang="en-US" sz="2400" b="1" dirty="0"/>
              <a:t>ADH is secreted:</a:t>
            </a:r>
          </a:p>
          <a:p>
            <a:pPr lvl="1"/>
            <a:r>
              <a:rPr lang="en-US" sz="2400" b="1" dirty="0" smtClean="0"/>
              <a:t>			1</a:t>
            </a:r>
            <a:r>
              <a:rPr lang="en-US" sz="2400" b="1" dirty="0"/>
              <a:t>.  Blood volume increases.</a:t>
            </a:r>
          </a:p>
          <a:p>
            <a:pPr lvl="1"/>
            <a:r>
              <a:rPr lang="en-US" sz="2400" b="1" dirty="0" smtClean="0"/>
              <a:t>			2</a:t>
            </a:r>
            <a:r>
              <a:rPr lang="en-US" sz="2400" b="1" dirty="0"/>
              <a:t>.  Blood becomes more dilute. </a:t>
            </a:r>
          </a:p>
          <a:p>
            <a:pPr lvl="1"/>
            <a:r>
              <a:rPr lang="en-US" sz="2400" b="1" dirty="0" smtClean="0"/>
              <a:t>			3</a:t>
            </a:r>
            <a:r>
              <a:rPr lang="en-US" sz="2400" b="1" dirty="0"/>
              <a:t>.  Urine becomes more concentrated.</a:t>
            </a:r>
          </a:p>
        </p:txBody>
      </p:sp>
    </p:spTree>
    <p:extLst>
      <p:ext uri="{BB962C8B-B14F-4D97-AF65-F5344CB8AC3E}">
        <p14:creationId xmlns:p14="http://schemas.microsoft.com/office/powerpoint/2010/main" val="3050582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55" y="143449"/>
            <a:ext cx="8799310" cy="5632310"/>
          </a:xfrm>
          <a:prstGeom prst="rect">
            <a:avLst/>
          </a:prstGeom>
        </p:spPr>
        <p:txBody>
          <a:bodyPr wrap="square">
            <a:spAutoFit/>
          </a:bodyPr>
          <a:lstStyle/>
          <a:p>
            <a:r>
              <a:rPr lang="en-US" sz="2400" b="1" dirty="0" smtClean="0"/>
              <a:t>	E</a:t>
            </a:r>
            <a:r>
              <a:rPr lang="en-US" sz="2400" b="1" dirty="0"/>
              <a:t>.  </a:t>
            </a:r>
            <a:r>
              <a:rPr lang="en-US" sz="2400" b="1" dirty="0" smtClean="0"/>
              <a:t>	ADH </a:t>
            </a:r>
            <a:r>
              <a:rPr lang="en-US" sz="2400" b="1" dirty="0"/>
              <a:t>secretion is controlled by the water </a:t>
            </a:r>
          </a:p>
          <a:p>
            <a:r>
              <a:rPr lang="en-US" sz="2400" b="1" dirty="0" smtClean="0"/>
              <a:t>		content </a:t>
            </a:r>
            <a:r>
              <a:rPr lang="en-US" sz="2400" b="1" dirty="0"/>
              <a:t>of the blood.</a:t>
            </a:r>
          </a:p>
          <a:p>
            <a:r>
              <a:rPr lang="en-US" sz="2400" b="1" dirty="0"/>
              <a:t>		1.	Cells in hypothalamus detect </a:t>
            </a:r>
          </a:p>
          <a:p>
            <a:r>
              <a:rPr lang="en-US" sz="2400" b="1" dirty="0"/>
              <a:t>			low H</a:t>
            </a:r>
            <a:r>
              <a:rPr lang="en-US" sz="2400" b="1" baseline="-25000" dirty="0"/>
              <a:t>2</a:t>
            </a:r>
            <a:r>
              <a:rPr lang="en-US" sz="2400" b="1" dirty="0"/>
              <a:t>O content of blood. </a:t>
            </a:r>
          </a:p>
          <a:p>
            <a:r>
              <a:rPr lang="en-US" sz="2400" b="1" dirty="0"/>
              <a:t>		2.	ADH released into blood, acts on </a:t>
            </a:r>
          </a:p>
          <a:p>
            <a:r>
              <a:rPr lang="en-US" sz="2400" b="1" dirty="0"/>
              <a:t>			distal convoluted tubule </a:t>
            </a:r>
          </a:p>
          <a:p>
            <a:r>
              <a:rPr lang="en-US" sz="2400" b="1" dirty="0"/>
              <a:t>			and collecting duct.</a:t>
            </a:r>
          </a:p>
          <a:p>
            <a:r>
              <a:rPr lang="en-US" sz="2400" b="1" dirty="0"/>
              <a:t>		3.	More H</a:t>
            </a:r>
            <a:r>
              <a:rPr lang="en-US" sz="2400" b="1" baseline="-25000" dirty="0"/>
              <a:t>2</a:t>
            </a:r>
            <a:r>
              <a:rPr lang="en-US" sz="2400" b="1" dirty="0"/>
              <a:t>O reabsorbed so the volume </a:t>
            </a:r>
          </a:p>
          <a:p>
            <a:r>
              <a:rPr lang="en-US" sz="2400" b="1" dirty="0"/>
              <a:t>			of urine decreases.</a:t>
            </a:r>
          </a:p>
          <a:p>
            <a:r>
              <a:rPr lang="en-US" sz="2400" b="1" dirty="0"/>
              <a:t>		4.	Therefore, blood volume increases.</a:t>
            </a:r>
          </a:p>
          <a:p>
            <a:pPr lvl="2"/>
            <a:r>
              <a:rPr lang="en-US" sz="2400" b="1" dirty="0"/>
              <a:t>	</a:t>
            </a:r>
            <a:r>
              <a:rPr lang="en-US" sz="2400" b="1" dirty="0" smtClean="0"/>
              <a:t>5</a:t>
            </a:r>
            <a:r>
              <a:rPr lang="en-US" sz="2400" b="1" dirty="0"/>
              <a:t>.	As blood becomes more dilute, this is detected </a:t>
            </a:r>
            <a:r>
              <a:rPr lang="en-US" sz="2400" b="1" dirty="0" smtClean="0"/>
              <a:t>		by </a:t>
            </a:r>
            <a:r>
              <a:rPr lang="en-US" sz="2400" b="1" dirty="0"/>
              <a:t>the hypothalamus, ADH secretion stops (a </a:t>
            </a:r>
            <a:r>
              <a:rPr lang="en-US" sz="2400" b="1" dirty="0" smtClean="0"/>
              <a:t>		 negative </a:t>
            </a:r>
            <a:r>
              <a:rPr lang="en-US" sz="2400" b="1" dirty="0"/>
              <a:t>feedback loop!</a:t>
            </a:r>
            <a:r>
              <a:rPr lang="en-US" sz="2400" b="1" dirty="0" smtClean="0"/>
              <a:t>)</a:t>
            </a:r>
          </a:p>
          <a:p>
            <a:pPr lvl="2"/>
            <a:endParaRPr lang="en-US" sz="2400" b="1" dirty="0"/>
          </a:p>
          <a:p>
            <a:pPr lvl="2"/>
            <a:r>
              <a:rPr lang="en-US" sz="2400" b="1" dirty="0" smtClean="0">
                <a:hlinkClick r:id="rId2"/>
              </a:rPr>
              <a:t>APBI School Animation</a:t>
            </a:r>
            <a:r>
              <a:rPr lang="en-US" sz="2400" b="1" dirty="0" smtClean="0"/>
              <a:t>		</a:t>
            </a:r>
            <a:r>
              <a:rPr lang="en-US" sz="2400" b="1" dirty="0" smtClean="0">
                <a:hlinkClick r:id="rId3"/>
              </a:rPr>
              <a:t>KIDNEY ANIMATION</a:t>
            </a:r>
            <a:endParaRPr lang="en-US" sz="2400" b="1" dirty="0"/>
          </a:p>
        </p:txBody>
      </p:sp>
    </p:spTree>
    <p:extLst>
      <p:ext uri="{BB962C8B-B14F-4D97-AF65-F5344CB8AC3E}">
        <p14:creationId xmlns:p14="http://schemas.microsoft.com/office/powerpoint/2010/main" val="5980070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831" y="120362"/>
            <a:ext cx="8937358" cy="6678751"/>
          </a:xfrm>
          <a:prstGeom prst="rect">
            <a:avLst/>
          </a:prstGeom>
        </p:spPr>
        <p:txBody>
          <a:bodyPr wrap="square">
            <a:spAutoFit/>
          </a:bodyPr>
          <a:lstStyle/>
          <a:p>
            <a:r>
              <a:rPr lang="en-US" sz="2000" b="1" dirty="0" smtClean="0"/>
              <a:t>	</a:t>
            </a:r>
            <a:r>
              <a:rPr lang="en-US" sz="2400" b="1" dirty="0" smtClean="0"/>
              <a:t>F</a:t>
            </a:r>
            <a:r>
              <a:rPr lang="en-US" sz="2400" b="1" dirty="0"/>
              <a:t>.	Diuretics</a:t>
            </a:r>
            <a:endParaRPr lang="en-US" sz="2400" dirty="0"/>
          </a:p>
          <a:p>
            <a:r>
              <a:rPr lang="en-US" sz="2400" b="1" dirty="0"/>
              <a:t>		1.  Chemicals that increase urine output</a:t>
            </a:r>
            <a:endParaRPr lang="en-US" sz="2400" dirty="0"/>
          </a:p>
          <a:p>
            <a:r>
              <a:rPr lang="en-US" sz="2400" b="1" dirty="0"/>
              <a:t>		2.  Some examples and their mechanisms:</a:t>
            </a:r>
            <a:endParaRPr lang="en-US" sz="2400" dirty="0"/>
          </a:p>
          <a:p>
            <a:r>
              <a:rPr lang="en-GB" sz="2400" b="1" dirty="0"/>
              <a:t>			</a:t>
            </a:r>
            <a:r>
              <a:rPr lang="en-GB" sz="2400" b="1" dirty="0" smtClean="0"/>
              <a:t>	a</a:t>
            </a:r>
            <a:r>
              <a:rPr lang="en-GB" sz="2400" b="1" dirty="0"/>
              <a:t>.	Diuretic drugs</a:t>
            </a:r>
            <a:endParaRPr lang="en-US" sz="2400" dirty="0"/>
          </a:p>
          <a:p>
            <a:r>
              <a:rPr lang="en-GB" sz="2400" b="1" dirty="0"/>
              <a:t>			</a:t>
            </a:r>
            <a:r>
              <a:rPr lang="en-GB" sz="2400" b="1" dirty="0" smtClean="0"/>
              <a:t>		</a:t>
            </a:r>
            <a:r>
              <a:rPr lang="en-GB" sz="2400" b="1" dirty="0" err="1" smtClean="0"/>
              <a:t>i</a:t>
            </a:r>
            <a:r>
              <a:rPr lang="en-GB" sz="2400" b="1" dirty="0"/>
              <a:t>.	Prescribed for high blood </a:t>
            </a:r>
            <a:endParaRPr lang="en-US" sz="2400" dirty="0"/>
          </a:p>
          <a:p>
            <a:r>
              <a:rPr lang="en-GB" sz="2400" b="1" dirty="0"/>
              <a:t>				</a:t>
            </a:r>
            <a:r>
              <a:rPr lang="en-GB" sz="2400" b="1" dirty="0" smtClean="0"/>
              <a:t>		pressure</a:t>
            </a:r>
            <a:r>
              <a:rPr lang="en-GB" sz="2400" b="1" dirty="0"/>
              <a:t>, inhibits ADH </a:t>
            </a:r>
            <a:endParaRPr lang="en-US" sz="2400" dirty="0"/>
          </a:p>
          <a:p>
            <a:r>
              <a:rPr lang="en-GB" sz="2400" b="1" dirty="0"/>
              <a:t>				</a:t>
            </a:r>
            <a:r>
              <a:rPr lang="en-GB" sz="2400" b="1" dirty="0" smtClean="0"/>
              <a:t>		secretion</a:t>
            </a:r>
            <a:r>
              <a:rPr lang="en-GB" sz="2400" b="1" dirty="0"/>
              <a:t>.</a:t>
            </a:r>
            <a:endParaRPr lang="en-US" sz="2400" dirty="0"/>
          </a:p>
          <a:p>
            <a:r>
              <a:rPr lang="en-GB" sz="2400" b="1" dirty="0"/>
              <a:t>	</a:t>
            </a:r>
            <a:r>
              <a:rPr lang="en-GB" sz="2400" b="1" dirty="0" smtClean="0"/>
              <a:t>				ii</a:t>
            </a:r>
            <a:r>
              <a:rPr lang="en-GB" sz="2400" b="1" dirty="0"/>
              <a:t>.	Lower blood volume and </a:t>
            </a:r>
            <a:r>
              <a:rPr lang="en-GB" sz="2400" b="1" dirty="0" smtClean="0"/>
              <a:t>						thus blood </a:t>
            </a:r>
            <a:r>
              <a:rPr lang="en-GB" sz="2400" b="1" dirty="0"/>
              <a:t>pressure (cause </a:t>
            </a:r>
            <a:r>
              <a:rPr lang="en-GB" sz="2400" b="1" dirty="0" smtClean="0"/>
              <a:t>						increased urination</a:t>
            </a:r>
            <a:r>
              <a:rPr lang="en-GB" sz="2400" b="1" dirty="0"/>
              <a:t>).</a:t>
            </a:r>
            <a:endParaRPr lang="en-US" sz="2400" dirty="0"/>
          </a:p>
          <a:p>
            <a:r>
              <a:rPr lang="en-US" sz="2400" b="1" dirty="0"/>
              <a:t>			</a:t>
            </a:r>
            <a:r>
              <a:rPr lang="en-US" sz="2400" b="1" dirty="0" smtClean="0"/>
              <a:t>	b</a:t>
            </a:r>
            <a:r>
              <a:rPr lang="en-US" sz="2400" b="1" dirty="0"/>
              <a:t>.  	Caffeine</a:t>
            </a:r>
            <a:endParaRPr lang="en-US" sz="2400" dirty="0"/>
          </a:p>
          <a:p>
            <a:r>
              <a:rPr lang="en-US" sz="2400" b="1" dirty="0"/>
              <a:t>				</a:t>
            </a:r>
            <a:r>
              <a:rPr lang="en-US" sz="2400" b="1" dirty="0" smtClean="0"/>
              <a:t>	</a:t>
            </a:r>
            <a:r>
              <a:rPr lang="en-US" sz="2400" b="1" dirty="0" err="1" smtClean="0"/>
              <a:t>i</a:t>
            </a:r>
            <a:r>
              <a:rPr lang="en-US" sz="2400" b="1" dirty="0"/>
              <a:t>.	Increases blood pressure. </a:t>
            </a:r>
            <a:endParaRPr lang="en-US" sz="2400" dirty="0"/>
          </a:p>
          <a:p>
            <a:r>
              <a:rPr lang="en-US" sz="2400" b="1" dirty="0"/>
              <a:t>				</a:t>
            </a:r>
            <a:r>
              <a:rPr lang="en-US" sz="2400" b="1" dirty="0" smtClean="0"/>
              <a:t>	ii</a:t>
            </a:r>
            <a:r>
              <a:rPr lang="en-US" sz="2400" b="1" dirty="0"/>
              <a:t>.	Increases filtration at </a:t>
            </a:r>
            <a:endParaRPr lang="en-US" sz="2400" dirty="0"/>
          </a:p>
          <a:p>
            <a:r>
              <a:rPr lang="en-US" sz="2400" b="1" dirty="0" smtClean="0"/>
              <a:t>						glomerulus</a:t>
            </a:r>
            <a:r>
              <a:rPr lang="en-US" sz="2400" b="1" dirty="0"/>
              <a:t>.</a:t>
            </a:r>
            <a:endParaRPr lang="en-US" sz="2400" dirty="0"/>
          </a:p>
          <a:p>
            <a:r>
              <a:rPr lang="en-US" sz="2400" b="1" dirty="0"/>
              <a:t>				</a:t>
            </a:r>
            <a:r>
              <a:rPr lang="en-US" sz="2400" b="1" dirty="0" smtClean="0"/>
              <a:t>	iii</a:t>
            </a:r>
            <a:r>
              <a:rPr lang="en-US" sz="2400" b="1" dirty="0"/>
              <a:t>.	</a:t>
            </a:r>
            <a:r>
              <a:rPr lang="en-US" sz="2400" b="1" dirty="0" smtClean="0"/>
              <a:t>Lowers </a:t>
            </a:r>
            <a:r>
              <a:rPr lang="en-US" sz="2400" b="1" dirty="0"/>
              <a:t>Na</a:t>
            </a:r>
            <a:r>
              <a:rPr lang="en-US" sz="2400" b="1" baseline="30000" dirty="0"/>
              <a:t>+</a:t>
            </a:r>
            <a:r>
              <a:rPr lang="en-US" sz="2400" b="1" dirty="0"/>
              <a:t> </a:t>
            </a:r>
            <a:r>
              <a:rPr lang="en-US" sz="2400" b="1" dirty="0" smtClean="0"/>
              <a:t>reabsorption</a:t>
            </a:r>
            <a:endParaRPr lang="en-US" sz="2400" dirty="0"/>
          </a:p>
          <a:p>
            <a:r>
              <a:rPr lang="en-US" sz="2400" b="1" dirty="0"/>
              <a:t>				</a:t>
            </a:r>
            <a:r>
              <a:rPr lang="en-US" sz="2400" b="1" dirty="0" smtClean="0"/>
              <a:t>	iv</a:t>
            </a:r>
            <a:r>
              <a:rPr lang="en-US" sz="2400" b="1" dirty="0"/>
              <a:t>.	Results in increased urine </a:t>
            </a:r>
            <a:endParaRPr lang="en-US" sz="2400" dirty="0"/>
          </a:p>
          <a:p>
            <a:r>
              <a:rPr lang="en-US" sz="2400" b="1" dirty="0" smtClean="0"/>
              <a:t>						output</a:t>
            </a:r>
            <a:r>
              <a:rPr lang="en-US" sz="2400" b="1" dirty="0"/>
              <a:t>.</a:t>
            </a:r>
            <a:endParaRPr lang="en-US" sz="2400" dirty="0"/>
          </a:p>
          <a:p>
            <a:r>
              <a:rPr lang="en-US" sz="2000" b="1" dirty="0"/>
              <a:t>			</a:t>
            </a:r>
            <a:r>
              <a:rPr lang="en-US" sz="2000" b="1" dirty="0" smtClean="0"/>
              <a:t>	</a:t>
            </a:r>
            <a:endParaRPr lang="en-US" sz="2000" dirty="0"/>
          </a:p>
        </p:txBody>
      </p:sp>
      <p:pic>
        <p:nvPicPr>
          <p:cNvPr id="3" name="Picture 2"/>
          <p:cNvPicPr>
            <a:picLocks noChangeAspect="1"/>
          </p:cNvPicPr>
          <p:nvPr/>
        </p:nvPicPr>
        <p:blipFill>
          <a:blip r:embed="rId2"/>
          <a:stretch>
            <a:fillRect/>
          </a:stretch>
        </p:blipFill>
        <p:spPr>
          <a:xfrm>
            <a:off x="1560911" y="1372041"/>
            <a:ext cx="1549400" cy="1905000"/>
          </a:xfrm>
          <a:prstGeom prst="rect">
            <a:avLst/>
          </a:prstGeom>
        </p:spPr>
      </p:pic>
      <p:pic>
        <p:nvPicPr>
          <p:cNvPr id="4" name="Picture 3"/>
          <p:cNvPicPr>
            <a:picLocks noChangeAspect="1"/>
          </p:cNvPicPr>
          <p:nvPr/>
        </p:nvPicPr>
        <p:blipFill>
          <a:blip r:embed="rId3"/>
          <a:stretch>
            <a:fillRect/>
          </a:stretch>
        </p:blipFill>
        <p:spPr>
          <a:xfrm>
            <a:off x="104831" y="3591947"/>
            <a:ext cx="3697021" cy="3207166"/>
          </a:xfrm>
          <a:prstGeom prst="rect">
            <a:avLst/>
          </a:prstGeom>
        </p:spPr>
      </p:pic>
    </p:spTree>
    <p:extLst>
      <p:ext uri="{BB962C8B-B14F-4D97-AF65-F5344CB8AC3E}">
        <p14:creationId xmlns:p14="http://schemas.microsoft.com/office/powerpoint/2010/main" val="16609232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440" y="0"/>
            <a:ext cx="8904140" cy="7171194"/>
          </a:xfrm>
          <a:prstGeom prst="rect">
            <a:avLst/>
          </a:prstGeom>
        </p:spPr>
        <p:txBody>
          <a:bodyPr wrap="square">
            <a:spAutoFit/>
          </a:bodyPr>
          <a:lstStyle/>
          <a:p>
            <a:r>
              <a:rPr lang="en-US" sz="2000" b="1" dirty="0" smtClean="0"/>
              <a:t>				c</a:t>
            </a:r>
            <a:r>
              <a:rPr lang="en-US" sz="2000" b="1" dirty="0"/>
              <a:t>.  	Alcohol</a:t>
            </a:r>
            <a:endParaRPr lang="en-US" sz="2000" dirty="0"/>
          </a:p>
          <a:p>
            <a:r>
              <a:rPr lang="en-US" sz="2000" b="1" dirty="0"/>
              <a:t>					i.  </a:t>
            </a:r>
            <a:r>
              <a:rPr lang="en-US" sz="2000" b="1" dirty="0" smtClean="0"/>
              <a:t>Inhibits hypothalamus</a:t>
            </a:r>
            <a:r>
              <a:rPr lang="en-US" sz="2000" b="1" dirty="0"/>
              <a:t>, and </a:t>
            </a:r>
            <a:r>
              <a:rPr lang="en-US" sz="2000" b="1" dirty="0" smtClean="0"/>
              <a:t>						thus pituitary’s </a:t>
            </a:r>
            <a:r>
              <a:rPr lang="en-US" sz="2000" b="1" dirty="0"/>
              <a:t>secretion of </a:t>
            </a:r>
            <a:r>
              <a:rPr lang="en-US" sz="2000" b="1" dirty="0" smtClean="0"/>
              <a:t>						ADH</a:t>
            </a:r>
            <a:r>
              <a:rPr lang="en-US" sz="2000" b="1" dirty="0"/>
              <a:t>.</a:t>
            </a:r>
            <a:endParaRPr lang="en-US" sz="2000" dirty="0"/>
          </a:p>
          <a:p>
            <a:r>
              <a:rPr lang="en-US" sz="2000" b="1" dirty="0"/>
              <a:t>					ii.  </a:t>
            </a:r>
            <a:r>
              <a:rPr lang="en-US" sz="2000" b="1" dirty="0" smtClean="0"/>
              <a:t>Results </a:t>
            </a:r>
            <a:r>
              <a:rPr lang="en-US" sz="2000" b="1" dirty="0"/>
              <a:t>in </a:t>
            </a:r>
            <a:r>
              <a:rPr lang="en-US" sz="2000" b="1" dirty="0" smtClean="0"/>
              <a:t>increased </a:t>
            </a:r>
            <a:r>
              <a:rPr lang="en-US" sz="2000" b="1" dirty="0"/>
              <a:t>urine </a:t>
            </a:r>
            <a:r>
              <a:rPr lang="en-US" sz="2000" b="1" dirty="0" smtClean="0"/>
              <a:t>output</a:t>
            </a:r>
            <a:r>
              <a:rPr lang="en-US" sz="2000" b="1" dirty="0"/>
              <a:t>.</a:t>
            </a:r>
            <a:endParaRPr lang="en-US" sz="2000" dirty="0"/>
          </a:p>
          <a:p>
            <a:r>
              <a:rPr lang="en-US" sz="2000" b="1" dirty="0"/>
              <a:t>					</a:t>
            </a:r>
            <a:r>
              <a:rPr lang="en-US" sz="2000" b="1" dirty="0" err="1" smtClean="0"/>
              <a:t>iii.Person</a:t>
            </a:r>
            <a:r>
              <a:rPr lang="en-US" sz="2000" b="1" dirty="0" smtClean="0"/>
              <a:t> </a:t>
            </a:r>
            <a:r>
              <a:rPr lang="en-US" sz="2000" b="1" dirty="0"/>
              <a:t>becomes dehydrated </a:t>
            </a:r>
            <a:r>
              <a:rPr lang="en-US" sz="2000" b="1" dirty="0" smtClean="0"/>
              <a:t>							and that </a:t>
            </a:r>
            <a:r>
              <a:rPr lang="en-US" sz="2000" b="1" dirty="0"/>
              <a:t>leads to a hangover! </a:t>
            </a:r>
            <a:endParaRPr lang="en-US" sz="2000" dirty="0"/>
          </a:p>
          <a:p>
            <a:r>
              <a:rPr lang="en-GB" sz="2000" b="1" dirty="0"/>
              <a:t>					</a:t>
            </a:r>
            <a:r>
              <a:rPr lang="en-GB" sz="2000" b="1" dirty="0" err="1" smtClean="0"/>
              <a:t>iv.Beer</a:t>
            </a:r>
            <a:r>
              <a:rPr lang="en-GB" sz="2000" b="1" dirty="0" smtClean="0"/>
              <a:t> </a:t>
            </a:r>
            <a:r>
              <a:rPr lang="en-GB" sz="2000" b="1" dirty="0"/>
              <a:t>and alcohol cannot </a:t>
            </a:r>
            <a:r>
              <a:rPr lang="en-GB" sz="2000" b="1" dirty="0" smtClean="0"/>
              <a:t>quench your 						thirst</a:t>
            </a:r>
            <a:r>
              <a:rPr lang="en-GB" sz="2000" b="1" dirty="0"/>
              <a:t>! (you will </a:t>
            </a:r>
            <a:r>
              <a:rPr lang="en-GB" sz="2000" b="1" dirty="0" smtClean="0"/>
              <a:t>urinate more!)</a:t>
            </a:r>
          </a:p>
          <a:p>
            <a:r>
              <a:rPr lang="en-GB" sz="2000" b="1" u="sng" dirty="0" smtClean="0">
                <a:latin typeface="Times New Roman"/>
              </a:rPr>
              <a:t>III.	Aldosterone</a:t>
            </a:r>
            <a:r>
              <a:rPr lang="en-GB" sz="2000" b="1" dirty="0" smtClean="0">
                <a:latin typeface="Times New Roman"/>
              </a:rPr>
              <a:t> </a:t>
            </a:r>
            <a:endParaRPr lang="en-GB" sz="2000" dirty="0">
              <a:latin typeface="Times New Roman"/>
            </a:endParaRPr>
          </a:p>
          <a:p>
            <a:r>
              <a:rPr lang="en-GB" sz="2000" b="1" dirty="0" smtClean="0">
                <a:latin typeface="Times New Roman"/>
              </a:rPr>
              <a:t>	A</a:t>
            </a:r>
            <a:r>
              <a:rPr lang="en-GB" sz="2000" b="1" dirty="0">
                <a:latin typeface="Times New Roman"/>
              </a:rPr>
              <a:t>.  </a:t>
            </a:r>
            <a:r>
              <a:rPr lang="en-GB" sz="2000" b="1" dirty="0" smtClean="0">
                <a:latin typeface="Times New Roman"/>
              </a:rPr>
              <a:t>	Hormone </a:t>
            </a:r>
            <a:r>
              <a:rPr lang="en-GB" sz="2000" b="1" dirty="0">
                <a:latin typeface="Times New Roman"/>
              </a:rPr>
              <a:t>secreted </a:t>
            </a:r>
            <a:r>
              <a:rPr lang="en-GB" sz="2000" b="1" dirty="0" smtClean="0">
                <a:latin typeface="Times New Roman"/>
              </a:rPr>
              <a:t>by </a:t>
            </a:r>
            <a:r>
              <a:rPr lang="en-GB" sz="2000" b="1" dirty="0">
                <a:latin typeface="Times New Roman"/>
              </a:rPr>
              <a:t>adrenal cortex </a:t>
            </a:r>
            <a:r>
              <a:rPr lang="en-GB" sz="2000" b="1" dirty="0" smtClean="0">
                <a:latin typeface="Times New Roman"/>
              </a:rPr>
              <a:t>(</a:t>
            </a:r>
            <a:r>
              <a:rPr lang="en-GB" sz="2000" b="1" dirty="0">
                <a:latin typeface="Times New Roman"/>
              </a:rPr>
              <a:t>outer layer of the adrenal </a:t>
            </a:r>
            <a:r>
              <a:rPr lang="en-GB" sz="2000" b="1" dirty="0" smtClean="0">
                <a:latin typeface="Times New Roman"/>
              </a:rPr>
              <a:t>		gland </a:t>
            </a:r>
            <a:r>
              <a:rPr lang="en-GB" sz="2000" b="1" dirty="0">
                <a:latin typeface="Times New Roman"/>
              </a:rPr>
              <a:t>on top of each of </a:t>
            </a:r>
            <a:r>
              <a:rPr lang="en-GB" sz="2000" b="1" dirty="0" smtClean="0">
                <a:latin typeface="Times New Roman"/>
              </a:rPr>
              <a:t>the </a:t>
            </a:r>
            <a:r>
              <a:rPr lang="en-GB" sz="2000" b="1" dirty="0">
                <a:latin typeface="Times New Roman"/>
              </a:rPr>
              <a:t>kidneys).</a:t>
            </a:r>
          </a:p>
          <a:p>
            <a:r>
              <a:rPr lang="en-GB" sz="2000" b="1" dirty="0" smtClean="0">
                <a:latin typeface="Times New Roman"/>
              </a:rPr>
              <a:t>	B</a:t>
            </a:r>
            <a:r>
              <a:rPr lang="en-GB" sz="2000" b="1" dirty="0">
                <a:latin typeface="Times New Roman"/>
              </a:rPr>
              <a:t>.  </a:t>
            </a:r>
            <a:r>
              <a:rPr lang="en-GB" sz="2000" b="1" dirty="0" smtClean="0">
                <a:latin typeface="Times New Roman"/>
              </a:rPr>
              <a:t>	Increases reabsorption </a:t>
            </a:r>
            <a:r>
              <a:rPr lang="en-GB" sz="2000" b="1" dirty="0">
                <a:latin typeface="Times New Roman"/>
              </a:rPr>
              <a:t>of Na</a:t>
            </a:r>
            <a:r>
              <a:rPr lang="en-GB" sz="2000" b="1" baseline="30000" dirty="0">
                <a:latin typeface="Times New Roman"/>
              </a:rPr>
              <a:t>+</a:t>
            </a:r>
            <a:r>
              <a:rPr lang="en-GB" sz="2000" b="1" dirty="0">
                <a:latin typeface="Times New Roman"/>
              </a:rPr>
              <a:t> </a:t>
            </a:r>
            <a:r>
              <a:rPr lang="en-GB" sz="2000" b="1" dirty="0" smtClean="0">
                <a:latin typeface="Times New Roman"/>
              </a:rPr>
              <a:t>back </a:t>
            </a:r>
            <a:r>
              <a:rPr lang="en-GB" sz="2000" b="1" dirty="0">
                <a:latin typeface="Times New Roman"/>
              </a:rPr>
              <a:t>into blood.</a:t>
            </a:r>
          </a:p>
          <a:p>
            <a:r>
              <a:rPr lang="en-GB" sz="2000" b="1" dirty="0" smtClean="0">
                <a:latin typeface="Times New Roman"/>
              </a:rPr>
              <a:t>	C</a:t>
            </a:r>
            <a:r>
              <a:rPr lang="en-GB" sz="2000" b="1" dirty="0">
                <a:latin typeface="Times New Roman"/>
              </a:rPr>
              <a:t>.  </a:t>
            </a:r>
            <a:r>
              <a:rPr lang="en-GB" sz="2000" b="1" dirty="0" smtClean="0">
                <a:latin typeface="Times New Roman"/>
              </a:rPr>
              <a:t>	This </a:t>
            </a:r>
            <a:r>
              <a:rPr lang="en-GB" sz="2000" b="1" dirty="0">
                <a:latin typeface="Times New Roman"/>
              </a:rPr>
              <a:t>encourages </a:t>
            </a:r>
            <a:r>
              <a:rPr lang="en-GB" sz="2000" b="1" dirty="0" smtClean="0">
                <a:latin typeface="Times New Roman"/>
              </a:rPr>
              <a:t>water </a:t>
            </a:r>
            <a:r>
              <a:rPr lang="en-GB" sz="2000" b="1" dirty="0">
                <a:latin typeface="Times New Roman"/>
              </a:rPr>
              <a:t>to be reabsorbed, </a:t>
            </a:r>
            <a:r>
              <a:rPr lang="en-GB" sz="2000" b="1" dirty="0" smtClean="0">
                <a:latin typeface="Times New Roman"/>
              </a:rPr>
              <a:t>which </a:t>
            </a:r>
            <a:r>
              <a:rPr lang="en-GB" sz="2000" b="1" dirty="0">
                <a:latin typeface="Times New Roman"/>
              </a:rPr>
              <a:t>causes blood </a:t>
            </a:r>
            <a:r>
              <a:rPr lang="en-GB" sz="2000" b="1" dirty="0" smtClean="0">
                <a:latin typeface="Times New Roman"/>
              </a:rPr>
              <a:t>		volume </a:t>
            </a:r>
            <a:r>
              <a:rPr lang="en-GB" sz="2000" b="1" dirty="0">
                <a:latin typeface="Times New Roman"/>
              </a:rPr>
              <a:t>and pressure to rise.</a:t>
            </a:r>
          </a:p>
          <a:p>
            <a:r>
              <a:rPr lang="en-GB" sz="2000" b="1" dirty="0" smtClean="0">
                <a:latin typeface="Times New Roman"/>
              </a:rPr>
              <a:t>	D</a:t>
            </a:r>
            <a:r>
              <a:rPr lang="en-GB" sz="2000" b="1" dirty="0">
                <a:latin typeface="Times New Roman"/>
              </a:rPr>
              <a:t>. 	Concentration of sodium in blood </a:t>
            </a:r>
            <a:r>
              <a:rPr lang="en-GB" sz="2000" b="1" dirty="0" smtClean="0">
                <a:latin typeface="Times New Roman"/>
              </a:rPr>
              <a:t>regulates </a:t>
            </a:r>
            <a:r>
              <a:rPr lang="en-GB" sz="2000" b="1" dirty="0">
                <a:latin typeface="Times New Roman"/>
              </a:rPr>
              <a:t>secretion of </a:t>
            </a:r>
            <a:r>
              <a:rPr lang="en-GB" sz="2000" b="1" dirty="0" smtClean="0">
                <a:latin typeface="Times New Roman"/>
              </a:rPr>
              <a:t>			aldosterone</a:t>
            </a:r>
            <a:r>
              <a:rPr lang="en-GB" sz="2000" b="1" dirty="0">
                <a:latin typeface="Times New Roman"/>
              </a:rPr>
              <a:t>. </a:t>
            </a:r>
          </a:p>
          <a:p>
            <a:r>
              <a:rPr lang="en-GB" sz="2000" b="1" dirty="0" smtClean="0">
                <a:latin typeface="Times New Roman"/>
              </a:rPr>
              <a:t>		1</a:t>
            </a:r>
            <a:r>
              <a:rPr lang="en-GB" sz="2000" b="1" dirty="0">
                <a:latin typeface="Times New Roman"/>
              </a:rPr>
              <a:t>.  </a:t>
            </a:r>
            <a:r>
              <a:rPr lang="en-GB" sz="2000" b="1" dirty="0" smtClean="0">
                <a:latin typeface="Times New Roman"/>
              </a:rPr>
              <a:t>	Triggered </a:t>
            </a:r>
            <a:r>
              <a:rPr lang="en-GB" sz="2000" b="1" dirty="0">
                <a:latin typeface="Times New Roman"/>
              </a:rPr>
              <a:t>by low blood volume and/or </a:t>
            </a:r>
            <a:r>
              <a:rPr lang="en-GB" sz="2000" b="1" dirty="0" smtClean="0">
                <a:latin typeface="Times New Roman"/>
              </a:rPr>
              <a:t>low </a:t>
            </a:r>
            <a:r>
              <a:rPr lang="en-GB" sz="2000" b="1" dirty="0">
                <a:latin typeface="Times New Roman"/>
              </a:rPr>
              <a:t>blood Na</a:t>
            </a:r>
            <a:r>
              <a:rPr lang="en-GB" sz="2000" b="1" baseline="30000" dirty="0">
                <a:latin typeface="Times New Roman"/>
              </a:rPr>
              <a:t>+</a:t>
            </a:r>
            <a:r>
              <a:rPr lang="en-GB" sz="2000" b="1" dirty="0">
                <a:latin typeface="Times New Roman"/>
              </a:rPr>
              <a:t> </a:t>
            </a:r>
            <a:r>
              <a:rPr lang="en-GB" sz="2000" b="1" dirty="0" smtClean="0">
                <a:latin typeface="Times New Roman"/>
              </a:rPr>
              <a:t>			concentrations </a:t>
            </a:r>
            <a:r>
              <a:rPr lang="en-GB" sz="2000" b="1" dirty="0">
                <a:latin typeface="Times New Roman"/>
              </a:rPr>
              <a:t>cause more aldosterone </a:t>
            </a:r>
            <a:r>
              <a:rPr lang="en-GB" sz="2000" b="1" dirty="0" smtClean="0">
                <a:latin typeface="Times New Roman"/>
              </a:rPr>
              <a:t>to </a:t>
            </a:r>
            <a:r>
              <a:rPr lang="en-GB" sz="2000" b="1" dirty="0">
                <a:latin typeface="Times New Roman"/>
              </a:rPr>
              <a:t>be produced.</a:t>
            </a:r>
          </a:p>
          <a:p>
            <a:pPr lvl="2"/>
            <a:r>
              <a:rPr lang="en-GB" sz="2000" b="1" dirty="0" smtClean="0">
                <a:latin typeface="Times New Roman"/>
              </a:rPr>
              <a:t>	2</a:t>
            </a:r>
            <a:r>
              <a:rPr lang="en-GB" sz="2000" b="1" dirty="0">
                <a:latin typeface="Times New Roman"/>
              </a:rPr>
              <a:t>.	High blood volume and/or high blood </a:t>
            </a:r>
            <a:r>
              <a:rPr lang="en-GB" sz="2000" b="1" dirty="0" smtClean="0">
                <a:latin typeface="Times New Roman"/>
              </a:rPr>
              <a:t>Na</a:t>
            </a:r>
            <a:r>
              <a:rPr lang="en-GB" sz="2000" b="1" baseline="30000" dirty="0">
                <a:latin typeface="Times New Roman"/>
              </a:rPr>
              <a:t> </a:t>
            </a:r>
            <a:r>
              <a:rPr lang="en-GB" sz="2000" b="1" baseline="30000" dirty="0" smtClean="0">
                <a:latin typeface="Times New Roman"/>
              </a:rPr>
              <a:t>+				</a:t>
            </a:r>
            <a:r>
              <a:rPr lang="en-GB" sz="2000" b="1" dirty="0" smtClean="0">
                <a:latin typeface="Times New Roman"/>
              </a:rPr>
              <a:t> concentrations </a:t>
            </a:r>
            <a:r>
              <a:rPr lang="en-GB" sz="2000" b="1" dirty="0">
                <a:latin typeface="Times New Roman"/>
              </a:rPr>
              <a:t>cause less aldosterone to be produced.</a:t>
            </a:r>
          </a:p>
          <a:p>
            <a:pPr lvl="1"/>
            <a:r>
              <a:rPr lang="en-GB" sz="2000" b="1" dirty="0" smtClean="0">
                <a:latin typeface="Times New Roman"/>
              </a:rPr>
              <a:t>			(</a:t>
            </a:r>
            <a:r>
              <a:rPr lang="en-GB" sz="2000" b="1" dirty="0">
                <a:latin typeface="Times New Roman"/>
              </a:rPr>
              <a:t>Another negative feedback loop!)</a:t>
            </a:r>
          </a:p>
          <a:p>
            <a:endParaRPr lang="en-US" sz="2000" dirty="0"/>
          </a:p>
        </p:txBody>
      </p:sp>
      <p:pic>
        <p:nvPicPr>
          <p:cNvPr id="3" name="Picture 2"/>
          <p:cNvPicPr>
            <a:picLocks noChangeAspect="1"/>
          </p:cNvPicPr>
          <p:nvPr/>
        </p:nvPicPr>
        <p:blipFill>
          <a:blip r:embed="rId2"/>
          <a:stretch>
            <a:fillRect/>
          </a:stretch>
        </p:blipFill>
        <p:spPr>
          <a:xfrm>
            <a:off x="110440" y="182252"/>
            <a:ext cx="3302000" cy="2463800"/>
          </a:xfrm>
          <a:prstGeom prst="rect">
            <a:avLst/>
          </a:prstGeom>
        </p:spPr>
      </p:pic>
    </p:spTree>
    <p:extLst>
      <p:ext uri="{BB962C8B-B14F-4D97-AF65-F5344CB8AC3E}">
        <p14:creationId xmlns:p14="http://schemas.microsoft.com/office/powerpoint/2010/main" val="19432130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50" y="50346"/>
            <a:ext cx="8826920" cy="7171194"/>
          </a:xfrm>
          <a:prstGeom prst="rect">
            <a:avLst/>
          </a:prstGeom>
        </p:spPr>
        <p:txBody>
          <a:bodyPr wrap="square">
            <a:spAutoFit/>
          </a:bodyPr>
          <a:lstStyle/>
          <a:p>
            <a:r>
              <a:rPr lang="en-US" sz="2000" b="1" dirty="0"/>
              <a:t>IV.	</a:t>
            </a:r>
            <a:r>
              <a:rPr lang="en-US" sz="2000" b="1" u="sng" dirty="0"/>
              <a:t>Atrial Natriuretic Hormone (ANH)</a:t>
            </a:r>
            <a:endParaRPr lang="en-US" sz="2000" dirty="0"/>
          </a:p>
          <a:p>
            <a:r>
              <a:rPr lang="en-US" sz="2000" b="1" dirty="0"/>
              <a:t>	</a:t>
            </a:r>
            <a:r>
              <a:rPr lang="en-US" sz="2000" b="1" dirty="0" smtClean="0"/>
              <a:t>	A</a:t>
            </a:r>
            <a:r>
              <a:rPr lang="en-US" sz="2000" b="1" dirty="0"/>
              <a:t>.  </a:t>
            </a:r>
            <a:r>
              <a:rPr lang="en-US" sz="2000" b="1" dirty="0" smtClean="0"/>
              <a:t>	Secreted </a:t>
            </a:r>
            <a:r>
              <a:rPr lang="en-US" sz="2000" b="1" dirty="0"/>
              <a:t>by heart atria.</a:t>
            </a:r>
            <a:endParaRPr lang="en-US" sz="2000" dirty="0"/>
          </a:p>
          <a:p>
            <a:r>
              <a:rPr lang="en-US" sz="2000" b="1" dirty="0" smtClean="0"/>
              <a:t>		B</a:t>
            </a:r>
            <a:r>
              <a:rPr lang="en-US" sz="2000" b="1" dirty="0"/>
              <a:t>.  </a:t>
            </a:r>
            <a:r>
              <a:rPr lang="en-US" sz="2000" b="1" dirty="0" smtClean="0"/>
              <a:t>	High </a:t>
            </a:r>
            <a:r>
              <a:rPr lang="en-US" sz="2000" b="1" dirty="0"/>
              <a:t>blood volume stretches the cardiac </a:t>
            </a:r>
            <a:r>
              <a:rPr lang="en-US" sz="2000" b="1" dirty="0" smtClean="0"/>
              <a:t>muscles </a:t>
            </a:r>
            <a:r>
              <a:rPr lang="en-US" sz="2000" b="1" dirty="0"/>
              <a:t>to </a:t>
            </a:r>
            <a:r>
              <a:rPr lang="en-US" sz="2000" b="1" dirty="0" smtClean="0"/>
              <a:t>				produce </a:t>
            </a:r>
            <a:r>
              <a:rPr lang="en-US" sz="2000" b="1" dirty="0"/>
              <a:t>ANH.</a:t>
            </a:r>
            <a:endParaRPr lang="en-US" sz="2000" dirty="0"/>
          </a:p>
          <a:p>
            <a:r>
              <a:rPr lang="en-US" sz="2000" b="1" dirty="0"/>
              <a:t>	</a:t>
            </a:r>
            <a:r>
              <a:rPr lang="en-US" sz="2000" b="1" dirty="0" smtClean="0"/>
              <a:t>	C</a:t>
            </a:r>
            <a:r>
              <a:rPr lang="en-US" sz="2000" b="1" dirty="0"/>
              <a:t>.  </a:t>
            </a:r>
            <a:r>
              <a:rPr lang="en-US" sz="2000" b="1" dirty="0" smtClean="0"/>
              <a:t>	ANH </a:t>
            </a:r>
            <a:r>
              <a:rPr lang="en-US" sz="2000" b="1" dirty="0"/>
              <a:t>promotes the excretion of Na</a:t>
            </a:r>
            <a:r>
              <a:rPr lang="en-US" sz="2000" b="1" baseline="30000" dirty="0"/>
              <a:t>+</a:t>
            </a:r>
            <a:r>
              <a:rPr lang="en-US" sz="2000" b="1" dirty="0"/>
              <a:t> </a:t>
            </a:r>
            <a:r>
              <a:rPr lang="en-US" sz="2000" b="1" dirty="0" smtClean="0"/>
              <a:t>(</a:t>
            </a:r>
            <a:r>
              <a:rPr lang="en-US" sz="2000" b="1" dirty="0"/>
              <a:t>“</a:t>
            </a:r>
            <a:r>
              <a:rPr lang="en-US" sz="2000" b="1" dirty="0" err="1"/>
              <a:t>natriuresis</a:t>
            </a:r>
            <a:r>
              <a:rPr lang="en-US" sz="2000" b="1" dirty="0"/>
              <a:t>”).</a:t>
            </a:r>
            <a:endParaRPr lang="en-US" sz="2000" dirty="0"/>
          </a:p>
          <a:p>
            <a:r>
              <a:rPr lang="en-US" sz="2000" b="1" dirty="0" smtClean="0"/>
              <a:t>		D</a:t>
            </a:r>
            <a:r>
              <a:rPr lang="en-US" sz="2000" b="1" dirty="0"/>
              <a:t>.  </a:t>
            </a:r>
            <a:r>
              <a:rPr lang="en-US" sz="2000" b="1" dirty="0" smtClean="0"/>
              <a:t>	More </a:t>
            </a:r>
            <a:r>
              <a:rPr lang="en-US" sz="2000" b="1" dirty="0"/>
              <a:t>Na</a:t>
            </a:r>
            <a:r>
              <a:rPr lang="en-US" sz="2000" b="1" baseline="30000" dirty="0"/>
              <a:t>+</a:t>
            </a:r>
            <a:r>
              <a:rPr lang="en-US" sz="2000" b="1" dirty="0"/>
              <a:t> in urine causes more water to </a:t>
            </a:r>
            <a:r>
              <a:rPr lang="en-US" sz="2000" b="1" dirty="0" smtClean="0"/>
              <a:t>move </a:t>
            </a:r>
            <a:r>
              <a:rPr lang="en-US" sz="2000" b="1" dirty="0"/>
              <a:t>into urine </a:t>
            </a:r>
            <a:r>
              <a:rPr lang="en-US" sz="2000" b="1" dirty="0" smtClean="0"/>
              <a:t>			from </a:t>
            </a:r>
            <a:r>
              <a:rPr lang="en-US" sz="2000" b="1" dirty="0"/>
              <a:t>blood so the blood volume and pressure drop.</a:t>
            </a:r>
            <a:endParaRPr lang="en-US" sz="2000" dirty="0"/>
          </a:p>
          <a:p>
            <a:r>
              <a:rPr lang="en-US" sz="2000" b="1" dirty="0"/>
              <a:t>	</a:t>
            </a:r>
            <a:r>
              <a:rPr lang="en-US" sz="2000" b="1" dirty="0" smtClean="0"/>
              <a:t>	E</a:t>
            </a:r>
            <a:r>
              <a:rPr lang="en-US" sz="2000" b="1" dirty="0"/>
              <a:t>.  </a:t>
            </a:r>
            <a:r>
              <a:rPr lang="en-US" sz="2000" b="1" dirty="0" smtClean="0"/>
              <a:t>	ANH </a:t>
            </a:r>
            <a:r>
              <a:rPr lang="en-US" sz="2000" b="1" dirty="0"/>
              <a:t>also inhibits aldosterone secretion</a:t>
            </a:r>
            <a:r>
              <a:rPr lang="en-US" sz="2000" b="1" dirty="0" smtClean="0"/>
              <a:t>!</a:t>
            </a:r>
            <a:endParaRPr lang="en-GB" sz="2000" b="1" dirty="0" smtClean="0"/>
          </a:p>
          <a:p>
            <a:r>
              <a:rPr lang="en-GB" sz="2000" b="1" dirty="0" smtClean="0"/>
              <a:t>V</a:t>
            </a:r>
            <a:r>
              <a:rPr lang="en-GB" sz="2000" b="1" dirty="0"/>
              <a:t>.	</a:t>
            </a:r>
            <a:r>
              <a:rPr lang="en-US" sz="2000" b="1" u="sng" dirty="0"/>
              <a:t>Kidneys and Blood pH</a:t>
            </a:r>
            <a:endParaRPr lang="en-US" sz="2000" dirty="0"/>
          </a:p>
          <a:p>
            <a:r>
              <a:rPr lang="en-GB" sz="2000" b="1" dirty="0"/>
              <a:t>	</a:t>
            </a:r>
            <a:r>
              <a:rPr lang="en-GB" sz="2000" b="1" dirty="0" smtClean="0"/>
              <a:t>	A</a:t>
            </a:r>
            <a:r>
              <a:rPr lang="en-GB" sz="2000" b="1" dirty="0"/>
              <a:t>.	Kidneys help maintain blood pH (H</a:t>
            </a:r>
            <a:r>
              <a:rPr lang="en-GB" sz="2000" b="1" baseline="30000" dirty="0"/>
              <a:t>+</a:t>
            </a:r>
            <a:r>
              <a:rPr lang="en-GB" sz="2000" b="1" dirty="0"/>
              <a:t>).</a:t>
            </a:r>
            <a:endParaRPr lang="en-US" sz="2000" dirty="0"/>
          </a:p>
          <a:p>
            <a:r>
              <a:rPr lang="en-GB" sz="2000" b="1" dirty="0"/>
              <a:t>	</a:t>
            </a:r>
            <a:r>
              <a:rPr lang="en-GB" sz="2000" b="1" dirty="0" smtClean="0"/>
              <a:t>	B</a:t>
            </a:r>
            <a:r>
              <a:rPr lang="en-GB" sz="2000" b="1" dirty="0"/>
              <a:t>.	Nephrons vary the amount of H</a:t>
            </a:r>
            <a:r>
              <a:rPr lang="en-GB" sz="2000" b="1" baseline="30000" dirty="0"/>
              <a:t>+</a:t>
            </a:r>
            <a:r>
              <a:rPr lang="en-GB" sz="2000" b="1" dirty="0"/>
              <a:t> and </a:t>
            </a:r>
            <a:r>
              <a:rPr lang="en-GB" sz="2000" b="1" dirty="0" smtClean="0"/>
              <a:t>NH</a:t>
            </a:r>
            <a:r>
              <a:rPr lang="en-GB" sz="2000" b="1" baseline="-25000" dirty="0" smtClean="0"/>
              <a:t>3</a:t>
            </a:r>
            <a:r>
              <a:rPr lang="en-GB" sz="2000" b="1" dirty="0" smtClean="0"/>
              <a:t> </a:t>
            </a:r>
            <a:r>
              <a:rPr lang="en-GB" sz="2000" b="1" dirty="0"/>
              <a:t>that they </a:t>
            </a:r>
            <a:r>
              <a:rPr lang="en-GB" sz="2000" b="1" dirty="0" smtClean="0"/>
              <a:t>				excrete </a:t>
            </a:r>
            <a:r>
              <a:rPr lang="en-GB" sz="2000" b="1" dirty="0"/>
              <a:t>and the amount of </a:t>
            </a:r>
            <a:r>
              <a:rPr lang="en-GB" sz="2000" b="1" dirty="0" smtClean="0"/>
              <a:t>HCO</a:t>
            </a:r>
            <a:r>
              <a:rPr lang="en-GB" sz="2000" b="1" baseline="-25000" dirty="0" smtClean="0"/>
              <a:t>3</a:t>
            </a:r>
            <a:r>
              <a:rPr lang="en-GB" sz="2000" b="1" baseline="30000" dirty="0"/>
              <a:t>-</a:t>
            </a:r>
            <a:r>
              <a:rPr lang="en-GB" sz="2000" b="1" dirty="0"/>
              <a:t> and Na</a:t>
            </a:r>
            <a:r>
              <a:rPr lang="en-GB" sz="2000" b="1" baseline="30000" dirty="0"/>
              <a:t>+</a:t>
            </a:r>
            <a:r>
              <a:rPr lang="en-GB" sz="2000" b="1" dirty="0"/>
              <a:t> they reabsorb. </a:t>
            </a:r>
            <a:endParaRPr lang="en-US" sz="2000" dirty="0"/>
          </a:p>
          <a:p>
            <a:r>
              <a:rPr lang="en-GB" sz="2000" b="1" dirty="0"/>
              <a:t>	</a:t>
            </a:r>
            <a:r>
              <a:rPr lang="en-GB" sz="2000" b="1" dirty="0" smtClean="0"/>
              <a:t>	C</a:t>
            </a:r>
            <a:r>
              <a:rPr lang="en-GB" sz="2000" b="1" dirty="0"/>
              <a:t>.	If the blood is acidic, </a:t>
            </a:r>
            <a:endParaRPr lang="en-US" sz="2000" dirty="0"/>
          </a:p>
          <a:p>
            <a:r>
              <a:rPr lang="en-GB" sz="2000" b="1" dirty="0"/>
              <a:t>		</a:t>
            </a:r>
            <a:r>
              <a:rPr lang="en-GB" sz="2000" b="1" dirty="0" smtClean="0"/>
              <a:t>	1</a:t>
            </a:r>
            <a:r>
              <a:rPr lang="en-GB" sz="2000" b="1" dirty="0"/>
              <a:t>.	More H</a:t>
            </a:r>
            <a:r>
              <a:rPr lang="en-GB" sz="2000" b="1" baseline="30000" dirty="0"/>
              <a:t>+</a:t>
            </a:r>
            <a:r>
              <a:rPr lang="en-GB" sz="2000" b="1" dirty="0"/>
              <a:t> and ammonia are excreted.</a:t>
            </a:r>
            <a:endParaRPr lang="en-US" sz="2000" dirty="0"/>
          </a:p>
          <a:p>
            <a:r>
              <a:rPr lang="en-GB" sz="2000" b="1" dirty="0"/>
              <a:t>	</a:t>
            </a:r>
            <a:r>
              <a:rPr lang="en-GB" sz="2000" b="1" dirty="0" smtClean="0"/>
              <a:t>		2</a:t>
            </a:r>
            <a:r>
              <a:rPr lang="en-GB" sz="2000" b="1" dirty="0"/>
              <a:t>.	More sodium bicarbonate is </a:t>
            </a:r>
            <a:r>
              <a:rPr lang="en-GB" sz="2000" b="1" dirty="0" smtClean="0"/>
              <a:t>reabsorbed</a:t>
            </a:r>
            <a:r>
              <a:rPr lang="en-GB" sz="2000" b="1" dirty="0"/>
              <a:t>.</a:t>
            </a:r>
            <a:endParaRPr lang="en-US" sz="2000" dirty="0"/>
          </a:p>
          <a:p>
            <a:r>
              <a:rPr lang="en-GB" sz="2000" b="1" dirty="0"/>
              <a:t>	</a:t>
            </a:r>
            <a:r>
              <a:rPr lang="en-GB" sz="2000" b="1" dirty="0" smtClean="0"/>
              <a:t>	D</a:t>
            </a:r>
            <a:r>
              <a:rPr lang="en-GB" sz="2000" b="1" dirty="0"/>
              <a:t>.	Sodium bicarbonate neutralizes acid.</a:t>
            </a:r>
            <a:endParaRPr lang="en-US" sz="2000" dirty="0"/>
          </a:p>
          <a:p>
            <a:r>
              <a:rPr lang="en-GB" sz="2000" b="1" dirty="0"/>
              <a:t>		</a:t>
            </a:r>
            <a:r>
              <a:rPr lang="en-GB" sz="2000" b="1" dirty="0" smtClean="0"/>
              <a:t>	Na</a:t>
            </a:r>
            <a:r>
              <a:rPr lang="en-GB" sz="2000" b="1" baseline="30000" dirty="0"/>
              <a:t>+</a:t>
            </a:r>
            <a:r>
              <a:rPr lang="en-GB" sz="2000" b="1" dirty="0"/>
              <a:t>HCO</a:t>
            </a:r>
            <a:r>
              <a:rPr lang="en-GB" sz="2000" b="1" baseline="-25000" dirty="0"/>
              <a:t>3</a:t>
            </a:r>
            <a:r>
              <a:rPr lang="en-GB" sz="2000" b="1" dirty="0"/>
              <a:t>- + HOH -----&gt; H</a:t>
            </a:r>
            <a:r>
              <a:rPr lang="en-GB" sz="2000" b="1" baseline="-25000" dirty="0"/>
              <a:t>2</a:t>
            </a:r>
            <a:r>
              <a:rPr lang="en-GB" sz="2000" b="1" dirty="0"/>
              <a:t>CO</a:t>
            </a:r>
            <a:r>
              <a:rPr lang="en-GB" sz="2000" b="1" baseline="-25000" dirty="0"/>
              <a:t>3</a:t>
            </a:r>
            <a:r>
              <a:rPr lang="en-GB" sz="2000" b="1" dirty="0"/>
              <a:t> + </a:t>
            </a:r>
            <a:r>
              <a:rPr lang="en-GB" sz="2000" b="1" dirty="0" err="1"/>
              <a:t>NaOH</a:t>
            </a:r>
            <a:r>
              <a:rPr lang="en-GB" sz="2000" b="1" dirty="0"/>
              <a:t> </a:t>
            </a:r>
            <a:endParaRPr lang="en-US" sz="2000" dirty="0"/>
          </a:p>
          <a:p>
            <a:r>
              <a:rPr lang="en-GB" sz="2000" b="1" dirty="0"/>
              <a:t>	</a:t>
            </a:r>
            <a:r>
              <a:rPr lang="en-GB" sz="2000" b="1" dirty="0" smtClean="0"/>
              <a:t>	E</a:t>
            </a:r>
            <a:r>
              <a:rPr lang="en-GB" sz="2000" b="1" dirty="0"/>
              <a:t>.	If the blood is alkaline, </a:t>
            </a:r>
            <a:endParaRPr lang="en-US" sz="2000" dirty="0"/>
          </a:p>
          <a:p>
            <a:r>
              <a:rPr lang="en-GB" sz="2000" b="1" dirty="0"/>
              <a:t>		</a:t>
            </a:r>
            <a:r>
              <a:rPr lang="en-GB" sz="2000" b="1" dirty="0" smtClean="0"/>
              <a:t>	1</a:t>
            </a:r>
            <a:r>
              <a:rPr lang="en-GB" sz="2000" b="1" dirty="0"/>
              <a:t>.	Less H</a:t>
            </a:r>
            <a:r>
              <a:rPr lang="en-GB" sz="2000" b="1" baseline="30000" dirty="0"/>
              <a:t>+</a:t>
            </a:r>
            <a:r>
              <a:rPr lang="en-GB" sz="2000" b="1" dirty="0"/>
              <a:t> excreted.</a:t>
            </a:r>
            <a:endParaRPr lang="en-US" sz="2000" dirty="0"/>
          </a:p>
          <a:p>
            <a:r>
              <a:rPr lang="en-GB" sz="2000" b="1" dirty="0"/>
              <a:t>		</a:t>
            </a:r>
            <a:r>
              <a:rPr lang="en-GB" sz="2000" b="1" dirty="0" smtClean="0"/>
              <a:t>	2</a:t>
            </a:r>
            <a:r>
              <a:rPr lang="en-GB" sz="2000" b="1" dirty="0"/>
              <a:t>.	Less Na</a:t>
            </a:r>
            <a:r>
              <a:rPr lang="en-GB" sz="2000" b="1" baseline="30000" dirty="0"/>
              <a:t>+</a:t>
            </a:r>
            <a:r>
              <a:rPr lang="en-GB" sz="2000" b="1" dirty="0"/>
              <a:t> and HCO</a:t>
            </a:r>
            <a:r>
              <a:rPr lang="en-GB" sz="2000" b="1" baseline="-25000" dirty="0"/>
              <a:t>3</a:t>
            </a:r>
            <a:r>
              <a:rPr lang="en-GB" sz="2000" b="1" baseline="30000" dirty="0"/>
              <a:t>-</a:t>
            </a:r>
            <a:r>
              <a:rPr lang="en-GB" sz="2000" b="1" dirty="0"/>
              <a:t> reabsorbed.</a:t>
            </a:r>
            <a:endParaRPr lang="en-US" sz="2000" dirty="0"/>
          </a:p>
          <a:p>
            <a:r>
              <a:rPr lang="en-GB" sz="2000" b="1" dirty="0"/>
              <a:t>	</a:t>
            </a:r>
            <a:r>
              <a:rPr lang="en-GB" sz="2000" b="1" dirty="0" smtClean="0"/>
              <a:t>	F</a:t>
            </a:r>
            <a:r>
              <a:rPr lang="en-GB" sz="2000" b="1" dirty="0"/>
              <a:t>.	Reabsorption and excretion of ions (e.g. </a:t>
            </a:r>
            <a:r>
              <a:rPr lang="en-GB" sz="2000" b="1" dirty="0" smtClean="0"/>
              <a:t>K</a:t>
            </a:r>
            <a:r>
              <a:rPr lang="en-GB" sz="2000" b="1" dirty="0"/>
              <a:t>+, Mg++) by </a:t>
            </a:r>
            <a:r>
              <a:rPr lang="en-GB" sz="2000" b="1" dirty="0" smtClean="0"/>
              <a:t>			kidneys </a:t>
            </a:r>
            <a:r>
              <a:rPr lang="en-GB" sz="2000" b="1" dirty="0"/>
              <a:t>maintains </a:t>
            </a:r>
            <a:r>
              <a:rPr lang="en-GB" sz="2000" b="1" dirty="0" smtClean="0"/>
              <a:t>proper </a:t>
            </a:r>
            <a:r>
              <a:rPr lang="en-GB" sz="2000" b="1" dirty="0"/>
              <a:t>electrolyte balance of blood.</a:t>
            </a:r>
            <a:endParaRPr lang="en-US" sz="2000" dirty="0"/>
          </a:p>
          <a:p>
            <a:endParaRPr lang="en-US" sz="2000" dirty="0"/>
          </a:p>
        </p:txBody>
      </p:sp>
      <p:pic>
        <p:nvPicPr>
          <p:cNvPr id="3" name="Picture 2"/>
          <p:cNvPicPr>
            <a:picLocks noChangeAspect="1"/>
          </p:cNvPicPr>
          <p:nvPr/>
        </p:nvPicPr>
        <p:blipFill>
          <a:blip r:embed="rId2"/>
          <a:stretch>
            <a:fillRect/>
          </a:stretch>
        </p:blipFill>
        <p:spPr>
          <a:xfrm>
            <a:off x="-110559" y="3562193"/>
            <a:ext cx="2636850" cy="1989623"/>
          </a:xfrm>
          <a:prstGeom prst="rect">
            <a:avLst/>
          </a:prstGeom>
        </p:spPr>
      </p:pic>
    </p:spTree>
    <p:extLst>
      <p:ext uri="{BB962C8B-B14F-4D97-AF65-F5344CB8AC3E}">
        <p14:creationId xmlns:p14="http://schemas.microsoft.com/office/powerpoint/2010/main" val="32321262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41" y="135833"/>
            <a:ext cx="8882138" cy="5632310"/>
          </a:xfrm>
          <a:prstGeom prst="rect">
            <a:avLst/>
          </a:prstGeom>
        </p:spPr>
        <p:txBody>
          <a:bodyPr wrap="square">
            <a:spAutoFit/>
          </a:bodyPr>
          <a:lstStyle/>
          <a:p>
            <a:r>
              <a:rPr lang="en-US" sz="2400" b="1" dirty="0" smtClean="0"/>
              <a:t>	3</a:t>
            </a:r>
            <a:r>
              <a:rPr lang="en-US" sz="2400" b="1" dirty="0"/>
              <a:t>.  	Uric acid from the metabolism of </a:t>
            </a:r>
            <a:endParaRPr lang="en-US" sz="2400" dirty="0"/>
          </a:p>
          <a:p>
            <a:r>
              <a:rPr lang="en-US" sz="2400" b="1" dirty="0" smtClean="0"/>
              <a:t>		nucleotides</a:t>
            </a:r>
            <a:r>
              <a:rPr lang="en-US" sz="2400" b="1" dirty="0"/>
              <a:t>. </a:t>
            </a:r>
            <a:endParaRPr lang="en-US" sz="2400" dirty="0"/>
          </a:p>
          <a:p>
            <a:r>
              <a:rPr lang="en-US" sz="2400" b="1" dirty="0" smtClean="0"/>
              <a:t>	4</a:t>
            </a:r>
            <a:r>
              <a:rPr lang="en-US" sz="2400" b="1" dirty="0"/>
              <a:t>.  	</a:t>
            </a:r>
            <a:r>
              <a:rPr lang="en-US" sz="2400" b="1" dirty="0" err="1"/>
              <a:t>Creatinine</a:t>
            </a:r>
            <a:r>
              <a:rPr lang="en-US" sz="2400" b="1" dirty="0"/>
              <a:t> from the breakdown of </a:t>
            </a:r>
            <a:endParaRPr lang="en-US" sz="2400" dirty="0"/>
          </a:p>
          <a:p>
            <a:r>
              <a:rPr lang="en-US" sz="2400" b="1" dirty="0" smtClean="0"/>
              <a:t>		</a:t>
            </a:r>
            <a:r>
              <a:rPr lang="en-US" sz="2400" b="1" dirty="0" err="1" smtClean="0"/>
              <a:t>creatine</a:t>
            </a:r>
            <a:r>
              <a:rPr lang="en-US" sz="2400" b="1" dirty="0" smtClean="0"/>
              <a:t> </a:t>
            </a:r>
            <a:r>
              <a:rPr lang="en-US" sz="2400" b="1" dirty="0"/>
              <a:t>phosphate (high energy phosphate storage molecule) </a:t>
            </a:r>
            <a:r>
              <a:rPr lang="en-US" sz="2400" b="1" dirty="0" smtClean="0"/>
              <a:t>		in </a:t>
            </a:r>
            <a:r>
              <a:rPr lang="en-US" sz="2400" b="1" dirty="0"/>
              <a:t>muscles</a:t>
            </a:r>
            <a:r>
              <a:rPr lang="en-US" sz="2400" b="1" dirty="0" smtClean="0"/>
              <a:t>.</a:t>
            </a:r>
          </a:p>
          <a:p>
            <a:endParaRPr lang="en-US" sz="2400" dirty="0"/>
          </a:p>
          <a:p>
            <a:pPr marL="457200" indent="-457200">
              <a:buAutoNum type="alphaUcPeriod" startAt="2"/>
            </a:pPr>
            <a:r>
              <a:rPr lang="en-US" sz="2400" b="1" dirty="0" smtClean="0"/>
              <a:t>Bile </a:t>
            </a:r>
            <a:r>
              <a:rPr lang="en-US" sz="2400" b="1" dirty="0"/>
              <a:t>pigment from RBC recycling</a:t>
            </a:r>
            <a:r>
              <a:rPr lang="en-US" sz="2400" b="1" dirty="0" smtClean="0"/>
              <a:t>. </a:t>
            </a:r>
          </a:p>
          <a:p>
            <a:endParaRPr lang="en-US" sz="2400" dirty="0"/>
          </a:p>
          <a:p>
            <a:pPr marL="457200" indent="-457200">
              <a:buAutoNum type="alphaUcPeriod" startAt="2"/>
            </a:pPr>
            <a:r>
              <a:rPr lang="en-US" sz="2400" b="1" dirty="0" smtClean="0"/>
              <a:t>CO</a:t>
            </a:r>
            <a:r>
              <a:rPr lang="en-US" sz="2400" b="1" baseline="-25000" dirty="0" smtClean="0"/>
              <a:t>2 </a:t>
            </a:r>
            <a:r>
              <a:rPr lang="en-US" sz="2400" b="1" dirty="0" smtClean="0"/>
              <a:t> </a:t>
            </a:r>
            <a:r>
              <a:rPr lang="en-US" sz="2400" b="1" dirty="0"/>
              <a:t>from cellular respiration</a:t>
            </a:r>
            <a:r>
              <a:rPr lang="en-US" sz="2400" b="1" dirty="0" smtClean="0"/>
              <a:t>.</a:t>
            </a:r>
          </a:p>
          <a:p>
            <a:endParaRPr lang="en-US" sz="2400" dirty="0"/>
          </a:p>
          <a:p>
            <a:r>
              <a:rPr lang="en-US" sz="2400" b="1" dirty="0" smtClean="0"/>
              <a:t>D</a:t>
            </a:r>
            <a:r>
              <a:rPr lang="en-US" sz="2400" b="1" dirty="0"/>
              <a:t>.  Ions from diet.</a:t>
            </a:r>
            <a:endParaRPr lang="en-US" sz="2400" dirty="0"/>
          </a:p>
          <a:p>
            <a:r>
              <a:rPr lang="en-US" sz="2400" b="1" dirty="0"/>
              <a:t>	</a:t>
            </a:r>
            <a:r>
              <a:rPr lang="en-US" sz="2400" b="1" dirty="0" smtClean="0"/>
              <a:t>1</a:t>
            </a:r>
            <a:r>
              <a:rPr lang="en-US" sz="2400" b="1" dirty="0"/>
              <a:t>.   K</a:t>
            </a:r>
            <a:r>
              <a:rPr lang="en-US" sz="2400" b="1" baseline="30000" dirty="0"/>
              <a:t>+</a:t>
            </a:r>
            <a:r>
              <a:rPr lang="en-US" sz="2400" b="1" dirty="0"/>
              <a:t>			2. 	Na</a:t>
            </a:r>
            <a:r>
              <a:rPr lang="en-US" sz="2400" b="1" baseline="30000" dirty="0"/>
              <a:t>+</a:t>
            </a:r>
            <a:r>
              <a:rPr lang="en-US" sz="2400" b="1" dirty="0"/>
              <a:t> 		3. 	</a:t>
            </a:r>
            <a:r>
              <a:rPr lang="en-US" sz="2400" b="1" dirty="0" err="1"/>
              <a:t>Cl</a:t>
            </a:r>
            <a:r>
              <a:rPr lang="en-US" sz="2400" b="1" baseline="30000" dirty="0"/>
              <a:t>-</a:t>
            </a:r>
            <a:r>
              <a:rPr lang="en-US" sz="2400" b="1" dirty="0"/>
              <a:t>	</a:t>
            </a:r>
            <a:endParaRPr lang="en-US" sz="2400" dirty="0"/>
          </a:p>
          <a:p>
            <a:r>
              <a:rPr lang="en-US" sz="2400" b="1" dirty="0" smtClean="0"/>
              <a:t>	4</a:t>
            </a:r>
            <a:r>
              <a:rPr lang="en-US" sz="2400" b="1" dirty="0"/>
              <a:t>. </a:t>
            </a:r>
            <a:r>
              <a:rPr lang="en-US" sz="2400" b="1" dirty="0" smtClean="0"/>
              <a:t>  Ca</a:t>
            </a:r>
            <a:r>
              <a:rPr lang="en-US" sz="2400" b="1" baseline="30000" dirty="0" smtClean="0"/>
              <a:t>2</a:t>
            </a:r>
            <a:r>
              <a:rPr lang="en-US" sz="2400" b="1" baseline="30000" dirty="0"/>
              <a:t>+</a:t>
            </a:r>
            <a:r>
              <a:rPr lang="en-US" sz="2400" b="1" dirty="0"/>
              <a:t> 		5.  	Mg</a:t>
            </a:r>
            <a:r>
              <a:rPr lang="en-US" sz="2400" b="1" baseline="30000" dirty="0"/>
              <a:t>2+		</a:t>
            </a:r>
            <a:r>
              <a:rPr lang="en-US" sz="2400" b="1" dirty="0"/>
              <a:t>6.	</a:t>
            </a:r>
            <a:r>
              <a:rPr lang="en-GB" sz="2400" b="1" dirty="0"/>
              <a:t>HCO</a:t>
            </a:r>
            <a:r>
              <a:rPr lang="en-GB" sz="2400" b="1" baseline="-25000" dirty="0"/>
              <a:t>3</a:t>
            </a:r>
            <a:r>
              <a:rPr lang="en-GB" sz="2400" b="1" baseline="30000" dirty="0"/>
              <a:t>-</a:t>
            </a:r>
            <a:r>
              <a:rPr lang="en-GB" sz="2400" b="1" dirty="0"/>
              <a:t> </a:t>
            </a:r>
            <a:r>
              <a:rPr lang="en-US" sz="2400" b="1" dirty="0"/>
              <a:t> </a:t>
            </a:r>
            <a:endParaRPr lang="en-US" sz="2400" b="1" dirty="0" smtClean="0"/>
          </a:p>
          <a:p>
            <a:endParaRPr lang="en-US" sz="2400" dirty="0"/>
          </a:p>
          <a:p>
            <a:r>
              <a:rPr lang="en-US" sz="2400" b="1" dirty="0"/>
              <a:t>E.  Water from cellular respiration and diet.</a:t>
            </a:r>
            <a:endParaRPr lang="en-US" sz="2400" dirty="0"/>
          </a:p>
        </p:txBody>
      </p:sp>
    </p:spTree>
    <p:extLst>
      <p:ext uri="{BB962C8B-B14F-4D97-AF65-F5344CB8AC3E}">
        <p14:creationId xmlns:p14="http://schemas.microsoft.com/office/powerpoint/2010/main" val="11736178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55" y="132296"/>
            <a:ext cx="8799310" cy="5170646"/>
          </a:xfrm>
          <a:prstGeom prst="rect">
            <a:avLst/>
          </a:prstGeom>
        </p:spPr>
        <p:txBody>
          <a:bodyPr wrap="square">
            <a:spAutoFit/>
          </a:bodyPr>
          <a:lstStyle/>
          <a:p>
            <a:r>
              <a:rPr lang="en-US" b="1" dirty="0"/>
              <a:t> </a:t>
            </a:r>
            <a:endParaRPr lang="en-US" dirty="0"/>
          </a:p>
          <a:p>
            <a:r>
              <a:rPr lang="en-US" sz="2400" b="1" dirty="0"/>
              <a:t>III</a:t>
            </a:r>
            <a:r>
              <a:rPr lang="en-US" sz="2400" b="1" dirty="0" smtClean="0"/>
              <a:t>.	</a:t>
            </a:r>
            <a:r>
              <a:rPr lang="en-US" sz="2400" b="1" u="sng" dirty="0" smtClean="0"/>
              <a:t>Urine</a:t>
            </a:r>
            <a:endParaRPr lang="en-US" sz="2400" dirty="0"/>
          </a:p>
          <a:p>
            <a:r>
              <a:rPr lang="en-US" sz="2400" b="1" dirty="0" smtClean="0"/>
              <a:t>	A</a:t>
            </a:r>
            <a:r>
              <a:rPr lang="en-US" sz="2400" b="1" dirty="0"/>
              <a:t>.	A solution of</a:t>
            </a:r>
            <a:endParaRPr lang="en-US" sz="2400" dirty="0"/>
          </a:p>
          <a:p>
            <a:r>
              <a:rPr lang="en-US" sz="2400" b="1" dirty="0"/>
              <a:t>		1.	95% H</a:t>
            </a:r>
            <a:r>
              <a:rPr lang="en-US" sz="2400" b="1" baseline="-25000" dirty="0"/>
              <a:t>2</a:t>
            </a:r>
            <a:r>
              <a:rPr lang="en-US" sz="2400" b="1" dirty="0"/>
              <a:t>O</a:t>
            </a:r>
            <a:endParaRPr lang="en-US" sz="2400" dirty="0"/>
          </a:p>
          <a:p>
            <a:r>
              <a:rPr lang="en-US" sz="2400" b="1" dirty="0"/>
              <a:t>		2.	5%  Solids </a:t>
            </a:r>
            <a:endParaRPr lang="en-US" sz="2400" dirty="0"/>
          </a:p>
          <a:p>
            <a:r>
              <a:rPr lang="en-US" sz="2400" b="1" dirty="0" smtClean="0"/>
              <a:t>				a</a:t>
            </a:r>
            <a:r>
              <a:rPr lang="en-US" sz="2400" b="1" dirty="0"/>
              <a:t>.	Nitrogenous wastes </a:t>
            </a:r>
            <a:endParaRPr lang="en-US" sz="2400" dirty="0"/>
          </a:p>
          <a:p>
            <a:r>
              <a:rPr lang="en-US" sz="2400" b="1" dirty="0"/>
              <a:t>				</a:t>
            </a:r>
            <a:r>
              <a:rPr lang="en-US" sz="2400" b="1" dirty="0" smtClean="0"/>
              <a:t>	</a:t>
            </a:r>
            <a:r>
              <a:rPr lang="en-US" sz="2400" b="1" dirty="0" err="1" smtClean="0"/>
              <a:t>i</a:t>
            </a:r>
            <a:r>
              <a:rPr lang="en-US" sz="2400" b="1" dirty="0"/>
              <a:t>.	Urea</a:t>
            </a:r>
            <a:endParaRPr lang="en-US" sz="2400" dirty="0"/>
          </a:p>
          <a:p>
            <a:r>
              <a:rPr lang="en-US" sz="2400" b="1" dirty="0" smtClean="0"/>
              <a:t>					ii</a:t>
            </a:r>
            <a:r>
              <a:rPr lang="en-US" sz="2400" b="1" dirty="0"/>
              <a:t>.	Uric acid</a:t>
            </a:r>
            <a:endParaRPr lang="en-US" sz="2400" dirty="0"/>
          </a:p>
          <a:p>
            <a:r>
              <a:rPr lang="en-US" sz="2400" b="1" dirty="0" smtClean="0"/>
              <a:t>					iii</a:t>
            </a:r>
            <a:r>
              <a:rPr lang="en-US" sz="2400" b="1" dirty="0"/>
              <a:t>.	</a:t>
            </a:r>
            <a:r>
              <a:rPr lang="en-US" sz="2400" b="1" dirty="0" err="1"/>
              <a:t>Creatinine</a:t>
            </a:r>
            <a:endParaRPr lang="en-US" sz="2400" dirty="0"/>
          </a:p>
          <a:p>
            <a:r>
              <a:rPr lang="en-US" sz="2400" b="1" dirty="0"/>
              <a:t>			</a:t>
            </a:r>
            <a:r>
              <a:rPr lang="en-US" sz="2400" b="1" dirty="0" smtClean="0"/>
              <a:t>	b</a:t>
            </a:r>
            <a:r>
              <a:rPr lang="en-US" sz="2400" b="1" dirty="0"/>
              <a:t>.	Ions</a:t>
            </a:r>
            <a:endParaRPr lang="en-US" sz="2400" dirty="0"/>
          </a:p>
          <a:p>
            <a:r>
              <a:rPr lang="en-US" sz="2400" b="1" dirty="0" smtClean="0"/>
              <a:t>				c</a:t>
            </a:r>
            <a:r>
              <a:rPr lang="en-US" sz="2400" b="1" dirty="0"/>
              <a:t>.	</a:t>
            </a:r>
            <a:r>
              <a:rPr lang="en-US" sz="2400" b="1" dirty="0" err="1"/>
              <a:t>Urochrome</a:t>
            </a:r>
            <a:endParaRPr lang="en-US" sz="2400" dirty="0"/>
          </a:p>
          <a:p>
            <a:r>
              <a:rPr lang="en-US" sz="2400" b="1" dirty="0" smtClean="0"/>
              <a:t>					</a:t>
            </a:r>
            <a:r>
              <a:rPr lang="en-US" sz="2400" b="1" dirty="0" err="1" smtClean="0"/>
              <a:t>i</a:t>
            </a:r>
            <a:r>
              <a:rPr lang="en-US" sz="2400" b="1" dirty="0" smtClean="0"/>
              <a:t>.  Yellow </a:t>
            </a:r>
            <a:r>
              <a:rPr lang="en-US" sz="2400" b="1" dirty="0"/>
              <a:t>pigment from </a:t>
            </a:r>
            <a:r>
              <a:rPr lang="en-US" sz="2400" b="1" dirty="0" smtClean="0"/>
              <a:t>						breakdown of </a:t>
            </a:r>
            <a:r>
              <a:rPr lang="en-US" sz="2400" b="1" dirty="0" err="1"/>
              <a:t>heme</a:t>
            </a:r>
            <a:r>
              <a:rPr lang="en-US" sz="2400" b="1" dirty="0"/>
              <a:t> group </a:t>
            </a:r>
            <a:r>
              <a:rPr lang="en-US" sz="2400" b="1" dirty="0" smtClean="0"/>
              <a:t>in 					hemoglobin</a:t>
            </a:r>
            <a:r>
              <a:rPr lang="en-US" sz="2400" b="1" dirty="0"/>
              <a:t>.</a:t>
            </a:r>
            <a:endParaRPr lang="en-US" sz="2400" dirty="0"/>
          </a:p>
        </p:txBody>
      </p:sp>
      <p:pic>
        <p:nvPicPr>
          <p:cNvPr id="4" name="Picture 3"/>
          <p:cNvPicPr>
            <a:picLocks noChangeAspect="1"/>
          </p:cNvPicPr>
          <p:nvPr/>
        </p:nvPicPr>
        <p:blipFill>
          <a:blip r:embed="rId2"/>
          <a:stretch>
            <a:fillRect/>
          </a:stretch>
        </p:blipFill>
        <p:spPr>
          <a:xfrm>
            <a:off x="173854" y="2033039"/>
            <a:ext cx="3608679" cy="4831334"/>
          </a:xfrm>
          <a:prstGeom prst="rect">
            <a:avLst/>
          </a:prstGeom>
        </p:spPr>
      </p:pic>
    </p:spTree>
    <p:extLst>
      <p:ext uri="{BB962C8B-B14F-4D97-AF65-F5344CB8AC3E}">
        <p14:creationId xmlns:p14="http://schemas.microsoft.com/office/powerpoint/2010/main" val="92062293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39" y="161235"/>
            <a:ext cx="8744091" cy="6370974"/>
          </a:xfrm>
          <a:prstGeom prst="rect">
            <a:avLst/>
          </a:prstGeom>
        </p:spPr>
        <p:txBody>
          <a:bodyPr wrap="square">
            <a:spAutoFit/>
          </a:bodyPr>
          <a:lstStyle/>
          <a:p>
            <a:r>
              <a:rPr lang="en-US" sz="2400" b="1" dirty="0"/>
              <a:t>IV.	</a:t>
            </a:r>
            <a:r>
              <a:rPr lang="en-US" sz="2400" b="1" u="sng" dirty="0"/>
              <a:t>Excretory organs</a:t>
            </a:r>
            <a:endParaRPr lang="en-US" sz="2400" dirty="0"/>
          </a:p>
          <a:p>
            <a:r>
              <a:rPr lang="en-US" sz="2400" b="1" dirty="0" smtClean="0"/>
              <a:t>	A</a:t>
            </a:r>
            <a:r>
              <a:rPr lang="en-US" sz="2400" b="1" dirty="0"/>
              <a:t>.  Skin</a:t>
            </a:r>
            <a:endParaRPr lang="en-US" sz="2400" dirty="0"/>
          </a:p>
          <a:p>
            <a:r>
              <a:rPr lang="en-US" sz="2400" b="1" dirty="0" smtClean="0"/>
              <a:t>		1</a:t>
            </a:r>
            <a:r>
              <a:rPr lang="en-US" sz="2400" b="1" dirty="0"/>
              <a:t>.  </a:t>
            </a:r>
            <a:r>
              <a:rPr lang="en-US" sz="2400" b="1" dirty="0" smtClean="0"/>
              <a:t>	Glands </a:t>
            </a:r>
            <a:r>
              <a:rPr lang="en-US" sz="2400" b="1" dirty="0"/>
              <a:t>excrete perspiration which </a:t>
            </a:r>
            <a:endParaRPr lang="en-US" sz="2400" dirty="0"/>
          </a:p>
          <a:p>
            <a:r>
              <a:rPr lang="en-US" sz="2400" b="1" dirty="0" smtClean="0"/>
              <a:t>			consists </a:t>
            </a:r>
            <a:r>
              <a:rPr lang="en-US" sz="2400" b="1" dirty="0"/>
              <a:t>of:</a:t>
            </a:r>
            <a:endParaRPr lang="en-US" sz="2400" dirty="0"/>
          </a:p>
          <a:p>
            <a:r>
              <a:rPr lang="en-US" sz="2400" b="1" dirty="0" smtClean="0"/>
              <a:t>			a</a:t>
            </a:r>
            <a:r>
              <a:rPr lang="en-US" sz="2400" b="1" dirty="0"/>
              <a:t>.	Water	</a:t>
            </a:r>
            <a:endParaRPr lang="en-US" sz="2400" b="1" dirty="0" smtClean="0"/>
          </a:p>
          <a:p>
            <a:r>
              <a:rPr lang="en-US" sz="2400" b="1" dirty="0"/>
              <a:t>	</a:t>
            </a:r>
            <a:r>
              <a:rPr lang="en-US" sz="2400" b="1" dirty="0" smtClean="0"/>
              <a:t>	</a:t>
            </a:r>
            <a:r>
              <a:rPr lang="en-US" sz="2400" b="1" dirty="0"/>
              <a:t>	</a:t>
            </a:r>
            <a:r>
              <a:rPr lang="en-US" sz="2400" b="1" dirty="0" smtClean="0"/>
              <a:t>b</a:t>
            </a:r>
            <a:r>
              <a:rPr lang="en-US" sz="2400" b="1" dirty="0"/>
              <a:t>.  	Salts</a:t>
            </a:r>
            <a:endParaRPr lang="en-US" sz="2400" dirty="0"/>
          </a:p>
          <a:p>
            <a:r>
              <a:rPr lang="en-US" sz="2400" b="1" dirty="0"/>
              <a:t>			c.  	Small amount of urea </a:t>
            </a:r>
            <a:endParaRPr lang="en-US" sz="2400" b="1" dirty="0" smtClean="0"/>
          </a:p>
          <a:p>
            <a:endParaRPr lang="en-US" sz="2400" dirty="0"/>
          </a:p>
          <a:p>
            <a:r>
              <a:rPr lang="en-GB" sz="2400" b="1" dirty="0"/>
              <a:t>		2.	Excretion from the skin is primary for </a:t>
            </a:r>
            <a:endParaRPr lang="en-US" sz="2400" dirty="0"/>
          </a:p>
          <a:p>
            <a:r>
              <a:rPr lang="en-GB" sz="2400" b="1" dirty="0"/>
              <a:t>			cooling</a:t>
            </a:r>
            <a:r>
              <a:rPr lang="en-GB" sz="2400" b="1" dirty="0" smtClean="0"/>
              <a:t>.</a:t>
            </a:r>
          </a:p>
          <a:p>
            <a:r>
              <a:rPr lang="en-US" sz="2400" b="1" dirty="0" smtClean="0"/>
              <a:t>	B</a:t>
            </a:r>
            <a:r>
              <a:rPr lang="en-US" sz="2400" b="1" dirty="0"/>
              <a:t>.  Liver</a:t>
            </a:r>
            <a:endParaRPr lang="en-US" sz="2400" dirty="0"/>
          </a:p>
          <a:p>
            <a:r>
              <a:rPr lang="en-US" sz="2400" b="1" dirty="0"/>
              <a:t>		1.	Excretes bile salts</a:t>
            </a:r>
            <a:r>
              <a:rPr lang="en-GB" sz="2400" b="1" dirty="0"/>
              <a:t> which contains </a:t>
            </a:r>
            <a:endParaRPr lang="en-US" sz="2400" dirty="0"/>
          </a:p>
          <a:p>
            <a:r>
              <a:rPr lang="en-GB" sz="2400" b="1" dirty="0" smtClean="0"/>
              <a:t>			pigments </a:t>
            </a:r>
            <a:r>
              <a:rPr lang="en-GB" sz="2400" b="1" dirty="0"/>
              <a:t>that are breakdown products of RBC </a:t>
            </a:r>
            <a:r>
              <a:rPr lang="en-GB" sz="2400" b="1" dirty="0" smtClean="0"/>
              <a:t>			metabolism.</a:t>
            </a:r>
          </a:p>
          <a:p>
            <a:endParaRPr lang="en-US" sz="2400" dirty="0"/>
          </a:p>
          <a:p>
            <a:r>
              <a:rPr lang="en-GB" sz="2400" b="1" dirty="0" smtClean="0"/>
              <a:t>		2</a:t>
            </a:r>
            <a:r>
              <a:rPr lang="en-GB" sz="2400" b="1" dirty="0"/>
              <a:t>.	Bile is sent to small intestine.</a:t>
            </a:r>
            <a:endParaRPr lang="en-US" sz="2400" dirty="0"/>
          </a:p>
          <a:p>
            <a:endParaRPr lang="en-US" sz="2400" dirty="0"/>
          </a:p>
        </p:txBody>
      </p:sp>
    </p:spTree>
    <p:extLst>
      <p:ext uri="{BB962C8B-B14F-4D97-AF65-F5344CB8AC3E}">
        <p14:creationId xmlns:p14="http://schemas.microsoft.com/office/powerpoint/2010/main" val="20709108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35" y="105569"/>
            <a:ext cx="8633651" cy="6370974"/>
          </a:xfrm>
          <a:prstGeom prst="rect">
            <a:avLst/>
          </a:prstGeom>
        </p:spPr>
        <p:txBody>
          <a:bodyPr wrap="square">
            <a:spAutoFit/>
          </a:bodyPr>
          <a:lstStyle/>
          <a:p>
            <a:r>
              <a:rPr lang="en-US" sz="2400" b="1" dirty="0" smtClean="0"/>
              <a:t>	C</a:t>
            </a:r>
            <a:r>
              <a:rPr lang="en-US" sz="2400" b="1" dirty="0"/>
              <a:t>.  Lungs</a:t>
            </a:r>
            <a:endParaRPr lang="en-US" sz="2400" dirty="0"/>
          </a:p>
          <a:p>
            <a:r>
              <a:rPr lang="en-US" sz="2400" b="1" dirty="0"/>
              <a:t>		1. </a:t>
            </a:r>
            <a:r>
              <a:rPr lang="en-US" sz="2400" b="1" dirty="0" smtClean="0"/>
              <a:t>	 </a:t>
            </a:r>
            <a:r>
              <a:rPr lang="en-US" sz="2400" b="1" dirty="0"/>
              <a:t>Excrete CO</a:t>
            </a:r>
            <a:r>
              <a:rPr lang="en-US" sz="2400" b="1" baseline="-25000" dirty="0"/>
              <a:t>2</a:t>
            </a:r>
            <a:endParaRPr lang="en-US" sz="2400" dirty="0"/>
          </a:p>
          <a:p>
            <a:r>
              <a:rPr lang="en-US" sz="2400" b="1" dirty="0"/>
              <a:t>		2. </a:t>
            </a:r>
            <a:r>
              <a:rPr lang="en-US" sz="2400" b="1" dirty="0" smtClean="0"/>
              <a:t>	 </a:t>
            </a:r>
            <a:r>
              <a:rPr lang="en-US" sz="2400" b="1" dirty="0"/>
              <a:t>Excrete </a:t>
            </a:r>
            <a:r>
              <a:rPr lang="en-US" sz="2400" b="1" dirty="0" smtClean="0"/>
              <a:t>water</a:t>
            </a:r>
          </a:p>
          <a:p>
            <a:endParaRPr lang="en-US" sz="2400" dirty="0"/>
          </a:p>
          <a:p>
            <a:r>
              <a:rPr lang="en-US" sz="2400" b="1" dirty="0"/>
              <a:t>	D.  Intestine</a:t>
            </a:r>
            <a:endParaRPr lang="en-US" sz="2400" dirty="0"/>
          </a:p>
          <a:p>
            <a:r>
              <a:rPr lang="en-US" sz="2400" b="1" dirty="0"/>
              <a:t>		1.  </a:t>
            </a:r>
            <a:r>
              <a:rPr lang="en-US" sz="2400" b="1" dirty="0" smtClean="0"/>
              <a:t>	Excretes </a:t>
            </a:r>
            <a:r>
              <a:rPr lang="en-US" sz="2400" b="1" dirty="0"/>
              <a:t>Salts (Fe</a:t>
            </a:r>
            <a:r>
              <a:rPr lang="en-US" sz="2400" b="1" baseline="30000" dirty="0"/>
              <a:t>+</a:t>
            </a:r>
            <a:r>
              <a:rPr lang="en-US" sz="2400" b="1" dirty="0"/>
              <a:t>, Ca</a:t>
            </a:r>
            <a:r>
              <a:rPr lang="en-US" sz="2400" b="1" baseline="30000" dirty="0"/>
              <a:t>2+</a:t>
            </a:r>
            <a:r>
              <a:rPr lang="en-US" sz="2400" b="1" dirty="0"/>
              <a:t>) into the </a:t>
            </a:r>
            <a:endParaRPr lang="en-US" sz="2400" dirty="0"/>
          </a:p>
          <a:p>
            <a:r>
              <a:rPr lang="en-US" sz="2400" b="1" dirty="0" smtClean="0"/>
              <a:t>			intestine </a:t>
            </a:r>
            <a:r>
              <a:rPr lang="en-US" sz="2400" b="1" dirty="0"/>
              <a:t>which then becomes part of </a:t>
            </a:r>
            <a:endParaRPr lang="en-US" sz="2400" dirty="0"/>
          </a:p>
          <a:p>
            <a:r>
              <a:rPr lang="en-US" sz="2400" b="1" dirty="0" smtClean="0"/>
              <a:t>			the </a:t>
            </a:r>
            <a:r>
              <a:rPr lang="en-US" sz="2400" b="1" dirty="0"/>
              <a:t>feces</a:t>
            </a:r>
            <a:r>
              <a:rPr lang="en-US" sz="2400" b="1" dirty="0" smtClean="0"/>
              <a:t>.</a:t>
            </a:r>
          </a:p>
          <a:p>
            <a:endParaRPr lang="en-US" sz="2400" dirty="0"/>
          </a:p>
          <a:p>
            <a:r>
              <a:rPr lang="en-US" sz="2400" b="1" dirty="0"/>
              <a:t>	E.  Kidney</a:t>
            </a:r>
            <a:endParaRPr lang="en-US" sz="2400" dirty="0"/>
          </a:p>
          <a:p>
            <a:r>
              <a:rPr lang="en-US" sz="2400" b="1" dirty="0" smtClean="0"/>
              <a:t>		1</a:t>
            </a:r>
            <a:r>
              <a:rPr lang="en-US" sz="2400" b="1" dirty="0"/>
              <a:t>.	Excretes urine.</a:t>
            </a:r>
            <a:endParaRPr lang="en-US" sz="2400" dirty="0"/>
          </a:p>
          <a:p>
            <a:r>
              <a:rPr lang="en-US" sz="2400" b="1" dirty="0" smtClean="0"/>
              <a:t>		2</a:t>
            </a:r>
            <a:r>
              <a:rPr lang="en-US" sz="2400" b="1" dirty="0"/>
              <a:t>.	Regulate blood volume.</a:t>
            </a:r>
            <a:endParaRPr lang="en-US" sz="2400" dirty="0"/>
          </a:p>
          <a:p>
            <a:r>
              <a:rPr lang="en-US" sz="2400" b="1" dirty="0" smtClean="0"/>
              <a:t>		3</a:t>
            </a:r>
            <a:r>
              <a:rPr lang="en-US" sz="2400" b="1" dirty="0"/>
              <a:t>.	Regulate </a:t>
            </a:r>
            <a:r>
              <a:rPr lang="en-US" sz="2400" b="1" dirty="0" err="1"/>
              <a:t>pH</a:t>
            </a:r>
            <a:r>
              <a:rPr lang="en-US" sz="2400" b="1" dirty="0" err="1" smtClean="0"/>
              <a:t>.</a:t>
            </a:r>
            <a:endParaRPr lang="en-US" sz="2400" b="1" dirty="0" smtClean="0"/>
          </a:p>
          <a:p>
            <a:endParaRPr lang="en-US" sz="2400" b="1" dirty="0" smtClean="0"/>
          </a:p>
          <a:p>
            <a:r>
              <a:rPr lang="en-US" sz="2400" b="1" dirty="0" smtClean="0"/>
              <a:t>			</a:t>
            </a:r>
            <a:r>
              <a:rPr lang="en-US" sz="2400" b="1" dirty="0" smtClean="0">
                <a:hlinkClick r:id="rId2"/>
              </a:rPr>
              <a:t>Kidney and Nephron </a:t>
            </a:r>
            <a:r>
              <a:rPr lang="en-US" sz="2400" b="1" dirty="0" smtClean="0"/>
              <a:t>Video</a:t>
            </a:r>
            <a:endParaRPr lang="en-US" sz="2400" b="1" dirty="0" smtClean="0"/>
          </a:p>
          <a:p>
            <a:endParaRPr lang="en-US" sz="2400" b="1" dirty="0"/>
          </a:p>
          <a:p>
            <a:endParaRPr lang="en-US" sz="2400" dirty="0"/>
          </a:p>
        </p:txBody>
      </p:sp>
    </p:spTree>
    <p:extLst>
      <p:ext uri="{BB962C8B-B14F-4D97-AF65-F5344CB8AC3E}">
        <p14:creationId xmlns:p14="http://schemas.microsoft.com/office/powerpoint/2010/main" val="22425650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1465" y="165213"/>
            <a:ext cx="4572000" cy="1200328"/>
          </a:xfrm>
          <a:prstGeom prst="rect">
            <a:avLst/>
          </a:prstGeom>
        </p:spPr>
        <p:txBody>
          <a:bodyPr>
            <a:spAutoFit/>
          </a:bodyPr>
          <a:lstStyle/>
          <a:p>
            <a:r>
              <a:rPr lang="en-US" sz="2400" b="1" u="sng" dirty="0"/>
              <a:t>O1.  Parts of the Urinary System</a:t>
            </a:r>
            <a:r>
              <a:rPr lang="en-US" sz="2400" b="1" dirty="0"/>
              <a:t>	</a:t>
            </a:r>
          </a:p>
          <a:p>
            <a:r>
              <a:rPr lang="en-US" sz="2400" b="1" dirty="0"/>
              <a:t>I.  </a:t>
            </a:r>
            <a:r>
              <a:rPr lang="en-US" sz="2400" b="1" u="sng" dirty="0"/>
              <a:t>Urinary System  </a:t>
            </a:r>
            <a:endParaRPr lang="en-US" sz="2400" b="1" dirty="0"/>
          </a:p>
        </p:txBody>
      </p:sp>
      <p:graphicFrame>
        <p:nvGraphicFramePr>
          <p:cNvPr id="7" name="Object 6"/>
          <p:cNvGraphicFramePr>
            <a:graphicFrameLocks noChangeAspect="1"/>
          </p:cNvGraphicFramePr>
          <p:nvPr>
            <p:extLst>
              <p:ext uri="{D42A27DB-BD31-4B8C-83A1-F6EECF244321}">
                <p14:modId xmlns:p14="http://schemas.microsoft.com/office/powerpoint/2010/main" val="1411651365"/>
              </p:ext>
            </p:extLst>
          </p:nvPr>
        </p:nvGraphicFramePr>
        <p:xfrm>
          <a:off x="1879283" y="1418766"/>
          <a:ext cx="4954125" cy="4688386"/>
        </p:xfrm>
        <a:graphic>
          <a:graphicData uri="http://schemas.openxmlformats.org/presentationml/2006/ole">
            <mc:AlternateContent xmlns:mc="http://schemas.openxmlformats.org/markup-compatibility/2006">
              <mc:Choice xmlns:v="urn:schemas-microsoft-com:vml" Requires="v">
                <p:oleObj spid="_x0000_s1054" name="Picture" r:id="rId3" imgW="3314700" imgH="3136900" progId="Word.Picture.8">
                  <p:embed/>
                </p:oleObj>
              </mc:Choice>
              <mc:Fallback>
                <p:oleObj name="Picture" r:id="rId3" imgW="3314700" imgH="3136900" progId="Word.Picture.8">
                  <p:embed/>
                  <p:pic>
                    <p:nvPicPr>
                      <p:cNvPr id="0" name=""/>
                      <p:cNvPicPr/>
                      <p:nvPr/>
                    </p:nvPicPr>
                    <p:blipFill>
                      <a:blip r:embed="rId4"/>
                      <a:stretch>
                        <a:fillRect/>
                      </a:stretch>
                    </p:blipFill>
                    <p:spPr>
                      <a:xfrm>
                        <a:off x="1879283" y="1418766"/>
                        <a:ext cx="4954125" cy="4688386"/>
                      </a:xfrm>
                      <a:prstGeom prst="rect">
                        <a:avLst/>
                      </a:prstGeom>
                    </p:spPr>
                  </p:pic>
                </p:oleObj>
              </mc:Fallback>
            </mc:AlternateContent>
          </a:graphicData>
        </a:graphic>
      </p:graphicFrame>
    </p:spTree>
    <p:extLst>
      <p:ext uri="{BB962C8B-B14F-4D97-AF65-F5344CB8AC3E}">
        <p14:creationId xmlns:p14="http://schemas.microsoft.com/office/powerpoint/2010/main" val="13034163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39" y="133623"/>
            <a:ext cx="8813115" cy="6740306"/>
          </a:xfrm>
          <a:prstGeom prst="rect">
            <a:avLst/>
          </a:prstGeom>
        </p:spPr>
        <p:txBody>
          <a:bodyPr wrap="square">
            <a:spAutoFit/>
          </a:bodyPr>
          <a:lstStyle/>
          <a:p>
            <a:r>
              <a:rPr lang="en-US" sz="2400" b="1" dirty="0" smtClean="0"/>
              <a:t>A.	Kidneys </a:t>
            </a:r>
            <a:r>
              <a:rPr lang="en-US" sz="2400" b="1" dirty="0"/>
              <a:t>(Y</a:t>
            </a:r>
            <a:r>
              <a:rPr lang="en-US" sz="2400" b="1" dirty="0" smtClean="0"/>
              <a:t>) </a:t>
            </a:r>
            <a:endParaRPr lang="en-US" sz="2400" b="1" dirty="0" smtClean="0"/>
          </a:p>
          <a:p>
            <a:r>
              <a:rPr lang="en-US" sz="2400" b="1" dirty="0" smtClean="0"/>
              <a:t>	1</a:t>
            </a:r>
            <a:r>
              <a:rPr lang="en-US" sz="2400" b="1" dirty="0"/>
              <a:t>.  </a:t>
            </a:r>
            <a:r>
              <a:rPr lang="en-US" sz="2400" b="1" dirty="0" smtClean="0"/>
              <a:t>	Paired </a:t>
            </a:r>
            <a:r>
              <a:rPr lang="en-US" sz="2400" b="1" dirty="0"/>
              <a:t>reddish-brown organs about 10 cm long, 5 cm wide </a:t>
            </a:r>
            <a:r>
              <a:rPr lang="en-US" sz="2400" b="1" dirty="0" smtClean="0"/>
              <a:t>		and </a:t>
            </a:r>
            <a:r>
              <a:rPr lang="en-US" sz="2400" b="1" dirty="0"/>
              <a:t>2 cm thick.</a:t>
            </a:r>
            <a:endParaRPr lang="en-US" sz="2400" dirty="0"/>
          </a:p>
          <a:p>
            <a:r>
              <a:rPr lang="en-US" sz="2400" b="1" dirty="0" smtClean="0"/>
              <a:t>	2</a:t>
            </a:r>
            <a:r>
              <a:rPr lang="en-US" sz="2400" b="1" dirty="0"/>
              <a:t>.	Anchored against the dorsal body wall by connective tissue.</a:t>
            </a:r>
            <a:endParaRPr lang="en-US" sz="2400" dirty="0"/>
          </a:p>
          <a:p>
            <a:r>
              <a:rPr lang="en-US" sz="2400" b="1" dirty="0"/>
              <a:t>	</a:t>
            </a:r>
            <a:r>
              <a:rPr lang="en-US" sz="2400" b="1" dirty="0" smtClean="0"/>
              <a:t>3</a:t>
            </a:r>
            <a:r>
              <a:rPr lang="en-US" sz="2400" b="1" dirty="0"/>
              <a:t>.  </a:t>
            </a:r>
            <a:r>
              <a:rPr lang="en-US" sz="2400" b="1" dirty="0" smtClean="0"/>
              <a:t>	Produce </a:t>
            </a:r>
            <a:r>
              <a:rPr lang="en-US" sz="2400" b="1" dirty="0"/>
              <a:t>urine</a:t>
            </a:r>
            <a:r>
              <a:rPr lang="en-US" sz="2400" b="1" dirty="0" smtClean="0"/>
              <a:t>.</a:t>
            </a:r>
          </a:p>
          <a:p>
            <a:endParaRPr lang="en-US" sz="2400" dirty="0"/>
          </a:p>
          <a:p>
            <a:r>
              <a:rPr lang="en-US" sz="2400" b="1" dirty="0"/>
              <a:t>B.  </a:t>
            </a:r>
            <a:r>
              <a:rPr lang="en-US" sz="2400" b="1" dirty="0" smtClean="0"/>
              <a:t>	Ureters </a:t>
            </a:r>
            <a:r>
              <a:rPr lang="en-US" sz="2400" b="1" dirty="0"/>
              <a:t>(W)</a:t>
            </a:r>
            <a:endParaRPr lang="en-US" sz="2400" dirty="0"/>
          </a:p>
          <a:p>
            <a:r>
              <a:rPr lang="en-US" sz="2400" b="1" dirty="0"/>
              <a:t>	</a:t>
            </a:r>
            <a:r>
              <a:rPr lang="en-US" sz="2400" b="1" dirty="0" smtClean="0"/>
              <a:t>1</a:t>
            </a:r>
            <a:r>
              <a:rPr lang="en-US" sz="2400" b="1" dirty="0"/>
              <a:t>.	Pair of muscular tubes.</a:t>
            </a:r>
            <a:endParaRPr lang="en-US" sz="2400" dirty="0"/>
          </a:p>
          <a:p>
            <a:r>
              <a:rPr lang="en-US" sz="2400" b="1" dirty="0" smtClean="0"/>
              <a:t>	2</a:t>
            </a:r>
            <a:r>
              <a:rPr lang="en-US" sz="2400" b="1" dirty="0"/>
              <a:t>.  </a:t>
            </a:r>
            <a:r>
              <a:rPr lang="en-US" sz="2400" b="1" dirty="0" smtClean="0"/>
              <a:t>	Transport </a:t>
            </a:r>
            <a:r>
              <a:rPr lang="en-US" sz="2400" b="1" dirty="0"/>
              <a:t>urine from kidneys to </a:t>
            </a:r>
            <a:endParaRPr lang="en-US" sz="2400" dirty="0"/>
          </a:p>
          <a:p>
            <a:r>
              <a:rPr lang="en-US" sz="2400" b="1" dirty="0" smtClean="0"/>
              <a:t>		bladder </a:t>
            </a:r>
            <a:r>
              <a:rPr lang="en-US" sz="2400" b="1" dirty="0"/>
              <a:t>via peristalsis</a:t>
            </a:r>
            <a:r>
              <a:rPr lang="en-US" sz="2400" b="1" dirty="0" smtClean="0"/>
              <a:t>.</a:t>
            </a:r>
          </a:p>
          <a:p>
            <a:endParaRPr lang="en-US" sz="2400" b="1" dirty="0" smtClean="0"/>
          </a:p>
          <a:p>
            <a:r>
              <a:rPr lang="en-US" sz="2400" b="1" dirty="0"/>
              <a:t>C.  </a:t>
            </a:r>
            <a:r>
              <a:rPr lang="en-US" sz="2400" b="1" dirty="0" smtClean="0"/>
              <a:t>	Bladder </a:t>
            </a:r>
            <a:r>
              <a:rPr lang="en-US" sz="2400" b="1" dirty="0"/>
              <a:t>(Z)</a:t>
            </a:r>
            <a:endParaRPr lang="en-US" sz="2400" dirty="0"/>
          </a:p>
          <a:p>
            <a:r>
              <a:rPr lang="en-US" sz="2400" b="1" dirty="0" smtClean="0"/>
              <a:t>	1</a:t>
            </a:r>
            <a:r>
              <a:rPr lang="en-US" sz="2400" b="1" dirty="0"/>
              <a:t>.	Stores up to 600 mL - 1000 mL of urine.</a:t>
            </a:r>
            <a:endParaRPr lang="en-US" sz="2400" dirty="0"/>
          </a:p>
          <a:p>
            <a:r>
              <a:rPr lang="en-US" sz="2400" b="1" dirty="0"/>
              <a:t>	</a:t>
            </a:r>
            <a:r>
              <a:rPr lang="en-US" sz="2400" b="1" dirty="0" smtClean="0"/>
              <a:t>2</a:t>
            </a:r>
            <a:r>
              <a:rPr lang="en-US" sz="2400" b="1" dirty="0"/>
              <a:t>.  </a:t>
            </a:r>
            <a:r>
              <a:rPr lang="en-US" sz="2400" b="1" dirty="0" smtClean="0"/>
              <a:t>	Bladder </a:t>
            </a:r>
            <a:r>
              <a:rPr lang="en-US" sz="2400" b="1" dirty="0"/>
              <a:t>fills with urine until stretch </a:t>
            </a:r>
            <a:endParaRPr lang="en-US" sz="2400" dirty="0"/>
          </a:p>
          <a:p>
            <a:r>
              <a:rPr lang="en-US" sz="2400" b="1" dirty="0" smtClean="0"/>
              <a:t>		receptors </a:t>
            </a:r>
            <a:r>
              <a:rPr lang="en-US" sz="2400" b="1" dirty="0"/>
              <a:t>signal the brain to urinate.</a:t>
            </a:r>
            <a:endParaRPr lang="en-US" sz="2400" dirty="0"/>
          </a:p>
          <a:p>
            <a:r>
              <a:rPr lang="en-US" sz="2400" b="1" dirty="0" smtClean="0"/>
              <a:t>	3</a:t>
            </a:r>
            <a:r>
              <a:rPr lang="en-US" sz="2400" b="1" dirty="0"/>
              <a:t>.  </a:t>
            </a:r>
            <a:r>
              <a:rPr lang="en-US" sz="2400" b="1" dirty="0" smtClean="0"/>
              <a:t>	Sphincter </a:t>
            </a:r>
            <a:r>
              <a:rPr lang="en-US" sz="2400" b="1" dirty="0"/>
              <a:t>muscles can be controlled to </a:t>
            </a:r>
            <a:endParaRPr lang="en-US" sz="2400" dirty="0"/>
          </a:p>
          <a:p>
            <a:r>
              <a:rPr lang="en-US" sz="2400" b="1" dirty="0" smtClean="0"/>
              <a:t>		prevent </a:t>
            </a:r>
            <a:r>
              <a:rPr lang="en-US" sz="2400" b="1" dirty="0"/>
              <a:t>urination until convenient.</a:t>
            </a:r>
            <a:endParaRPr lang="en-US" sz="2400" dirty="0"/>
          </a:p>
          <a:p>
            <a:endParaRPr lang="en-US" sz="2400" dirty="0"/>
          </a:p>
        </p:txBody>
      </p:sp>
      <p:pic>
        <p:nvPicPr>
          <p:cNvPr id="4" name="Picture 3"/>
          <p:cNvPicPr>
            <a:picLocks noChangeAspect="1"/>
          </p:cNvPicPr>
          <p:nvPr/>
        </p:nvPicPr>
        <p:blipFill>
          <a:blip r:embed="rId2"/>
          <a:stretch>
            <a:fillRect/>
          </a:stretch>
        </p:blipFill>
        <p:spPr>
          <a:xfrm>
            <a:off x="6375518" y="1777432"/>
            <a:ext cx="2570036" cy="2797155"/>
          </a:xfrm>
          <a:prstGeom prst="rect">
            <a:avLst/>
          </a:prstGeom>
        </p:spPr>
      </p:pic>
    </p:spTree>
    <p:extLst>
      <p:ext uri="{BB962C8B-B14F-4D97-AF65-F5344CB8AC3E}">
        <p14:creationId xmlns:p14="http://schemas.microsoft.com/office/powerpoint/2010/main" val="21758198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634" y="117165"/>
            <a:ext cx="8840725" cy="5262979"/>
          </a:xfrm>
          <a:prstGeom prst="rect">
            <a:avLst/>
          </a:prstGeom>
        </p:spPr>
        <p:txBody>
          <a:bodyPr wrap="square">
            <a:spAutoFit/>
          </a:bodyPr>
          <a:lstStyle/>
          <a:p>
            <a:r>
              <a:rPr lang="en-US" sz="2400" b="1" dirty="0"/>
              <a:t>D.  </a:t>
            </a:r>
            <a:r>
              <a:rPr lang="en-US" sz="2400" b="1" dirty="0" smtClean="0"/>
              <a:t>	Urethra </a:t>
            </a:r>
            <a:r>
              <a:rPr lang="en-US" sz="2400" b="1" dirty="0"/>
              <a:t>(X)</a:t>
            </a:r>
            <a:endParaRPr lang="en-US" sz="2400" dirty="0"/>
          </a:p>
          <a:p>
            <a:r>
              <a:rPr lang="en-US" sz="2400" b="1" dirty="0"/>
              <a:t>	</a:t>
            </a:r>
            <a:r>
              <a:rPr lang="en-US" sz="2400" b="1" dirty="0" smtClean="0"/>
              <a:t>1</a:t>
            </a:r>
            <a:r>
              <a:rPr lang="en-US" sz="2400" b="1" dirty="0"/>
              <a:t>.	Tube connecting bladder to the </a:t>
            </a:r>
            <a:endParaRPr lang="en-US" sz="2400" dirty="0"/>
          </a:p>
          <a:p>
            <a:r>
              <a:rPr lang="en-US" sz="2400" b="1" dirty="0" smtClean="0"/>
              <a:t>		outside </a:t>
            </a:r>
            <a:r>
              <a:rPr lang="en-US" sz="2400" b="1" dirty="0"/>
              <a:t>to allow for the elimination of urine. </a:t>
            </a:r>
            <a:endParaRPr lang="en-US" sz="2400" dirty="0"/>
          </a:p>
          <a:p>
            <a:r>
              <a:rPr lang="en-US" sz="2400" b="1" dirty="0" smtClean="0"/>
              <a:t>	2</a:t>
            </a:r>
            <a:r>
              <a:rPr lang="en-US" sz="2400" b="1" dirty="0"/>
              <a:t>.	In females, it is about 4 cm long, opens </a:t>
            </a:r>
            <a:endParaRPr lang="en-US" sz="2400" dirty="0"/>
          </a:p>
          <a:p>
            <a:r>
              <a:rPr lang="en-US" sz="2400" b="1" dirty="0" smtClean="0"/>
              <a:t>		to </a:t>
            </a:r>
            <a:r>
              <a:rPr lang="en-US" sz="2400" b="1" dirty="0"/>
              <a:t>exterior between vagina and clitoris.</a:t>
            </a:r>
            <a:endParaRPr lang="en-US" sz="2400" dirty="0"/>
          </a:p>
          <a:p>
            <a:r>
              <a:rPr lang="en-US" sz="2400" b="1" dirty="0" smtClean="0"/>
              <a:t>	3</a:t>
            </a:r>
            <a:r>
              <a:rPr lang="en-US" sz="2400" b="1" dirty="0"/>
              <a:t>.  </a:t>
            </a:r>
            <a:r>
              <a:rPr lang="en-US" sz="2400" b="1" dirty="0" smtClean="0"/>
              <a:t>	In </a:t>
            </a:r>
            <a:r>
              <a:rPr lang="en-US" sz="2400" b="1" dirty="0"/>
              <a:t>male, it is about 20 cm long, opens </a:t>
            </a:r>
            <a:endParaRPr lang="en-US" sz="2400" dirty="0"/>
          </a:p>
          <a:p>
            <a:r>
              <a:rPr lang="en-US" sz="2400" b="1" dirty="0" smtClean="0"/>
              <a:t>		to </a:t>
            </a:r>
            <a:r>
              <a:rPr lang="en-US" sz="2400" b="1" dirty="0"/>
              <a:t>exterior at tip of penis.</a:t>
            </a:r>
            <a:endParaRPr lang="en-US" sz="2400" dirty="0"/>
          </a:p>
          <a:p>
            <a:r>
              <a:rPr lang="en-US" sz="2400" b="1" dirty="0" smtClean="0"/>
              <a:t>	4</a:t>
            </a:r>
            <a:r>
              <a:rPr lang="en-US" sz="2400" b="1" dirty="0"/>
              <a:t>.	In males, it is also part of the reproductive system</a:t>
            </a:r>
            <a:r>
              <a:rPr lang="en-US" sz="2400" b="1" dirty="0" smtClean="0"/>
              <a:t>.</a:t>
            </a:r>
          </a:p>
          <a:p>
            <a:r>
              <a:rPr lang="en-US" sz="2400" b="1" dirty="0" smtClean="0"/>
              <a:t> </a:t>
            </a:r>
            <a:endParaRPr lang="en-US" sz="2400" dirty="0"/>
          </a:p>
          <a:p>
            <a:r>
              <a:rPr lang="en-US" sz="2400" b="1" dirty="0"/>
              <a:t>E.	Renal Artery (V)</a:t>
            </a:r>
            <a:endParaRPr lang="en-US" sz="2400" dirty="0"/>
          </a:p>
          <a:p>
            <a:r>
              <a:rPr lang="en-US" sz="2400" b="1" dirty="0" smtClean="0"/>
              <a:t>	1</a:t>
            </a:r>
            <a:r>
              <a:rPr lang="en-US" sz="2400" b="1" dirty="0"/>
              <a:t>.	C</a:t>
            </a:r>
            <a:r>
              <a:rPr lang="en-GB" sz="2400" b="1" dirty="0" err="1"/>
              <a:t>arries</a:t>
            </a:r>
            <a:r>
              <a:rPr lang="en-GB" sz="2400" b="1" dirty="0"/>
              <a:t> blood to kidneys from the aorta</a:t>
            </a:r>
            <a:r>
              <a:rPr lang="en-GB" sz="2400" b="1" dirty="0" smtClean="0"/>
              <a:t>.</a:t>
            </a:r>
          </a:p>
          <a:p>
            <a:endParaRPr lang="en-US" sz="2400" dirty="0"/>
          </a:p>
          <a:p>
            <a:r>
              <a:rPr lang="en-US" sz="2400" b="1" dirty="0" smtClean="0"/>
              <a:t>F</a:t>
            </a:r>
            <a:r>
              <a:rPr lang="en-US" sz="2400" b="1" dirty="0"/>
              <a:t>.	Renal Vein (U)</a:t>
            </a:r>
            <a:endParaRPr lang="en-US" sz="2400" dirty="0"/>
          </a:p>
          <a:p>
            <a:r>
              <a:rPr lang="en-US" sz="2400" b="1" dirty="0" smtClean="0"/>
              <a:t>	1</a:t>
            </a:r>
            <a:r>
              <a:rPr lang="en-US" sz="2400" b="1" dirty="0"/>
              <a:t>.	Carries blood from kidneys back to the heart.</a:t>
            </a:r>
            <a:endParaRPr lang="en-US" sz="2400" dirty="0"/>
          </a:p>
        </p:txBody>
      </p:sp>
    </p:spTree>
    <p:extLst>
      <p:ext uri="{BB962C8B-B14F-4D97-AF65-F5344CB8AC3E}">
        <p14:creationId xmlns:p14="http://schemas.microsoft.com/office/powerpoint/2010/main" val="189016875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604</TotalTime>
  <Words>175</Words>
  <Application>Microsoft Macintosh PowerPoint</Application>
  <PresentationFormat>On-screen Show (4:3)</PresentationFormat>
  <Paragraphs>307</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Inkwell</vt:lpstr>
      <vt:lpstr>Picture</vt:lpstr>
      <vt:lpstr>Document</vt:lpstr>
      <vt:lpstr>The Urinary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Urinary System</dc:title>
  <dc:creator>Dan Burgess</dc:creator>
  <cp:lastModifiedBy>Dan Burgess</cp:lastModifiedBy>
  <cp:revision>32</cp:revision>
  <dcterms:created xsi:type="dcterms:W3CDTF">2012-04-29T05:43:05Z</dcterms:created>
  <dcterms:modified xsi:type="dcterms:W3CDTF">2018-05-22T23:41:56Z</dcterms:modified>
</cp:coreProperties>
</file>